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1.xml" ContentType="application/vnd.openxmlformats-officedocument.presentationml.tags+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4" r:id="rId4"/>
  </p:sldMasterIdLst>
  <p:notesMasterIdLst>
    <p:notesMasterId r:id="rId34"/>
  </p:notesMasterIdLst>
  <p:handoutMasterIdLst>
    <p:handoutMasterId r:id="rId35"/>
  </p:handoutMasterIdLst>
  <p:sldIdLst>
    <p:sldId id="256" r:id="rId5"/>
    <p:sldId id="332" r:id="rId6"/>
    <p:sldId id="356" r:id="rId7"/>
    <p:sldId id="315" r:id="rId8"/>
    <p:sldId id="379" r:id="rId9"/>
    <p:sldId id="363" r:id="rId10"/>
    <p:sldId id="364" r:id="rId11"/>
    <p:sldId id="378" r:id="rId12"/>
    <p:sldId id="334" r:id="rId13"/>
    <p:sldId id="361" r:id="rId14"/>
    <p:sldId id="327" r:id="rId15"/>
    <p:sldId id="371" r:id="rId16"/>
    <p:sldId id="326" r:id="rId17"/>
    <p:sldId id="310" r:id="rId18"/>
    <p:sldId id="373" r:id="rId19"/>
    <p:sldId id="374" r:id="rId20"/>
    <p:sldId id="375" r:id="rId21"/>
    <p:sldId id="376" r:id="rId22"/>
    <p:sldId id="377" r:id="rId23"/>
    <p:sldId id="294" r:id="rId24"/>
    <p:sldId id="343" r:id="rId25"/>
    <p:sldId id="352" r:id="rId26"/>
    <p:sldId id="358" r:id="rId27"/>
    <p:sldId id="342" r:id="rId28"/>
    <p:sldId id="357" r:id="rId29"/>
    <p:sldId id="360" r:id="rId30"/>
    <p:sldId id="336" r:id="rId31"/>
    <p:sldId id="354" r:id="rId32"/>
    <p:sldId id="341" r:id="rId3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022" userDrawn="1">
          <p15:clr>
            <a:srgbClr val="A4A3A4"/>
          </p15:clr>
        </p15:guide>
        <p15:guide id="3" pos="1905"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E6A8C"/>
    <a:srgbClr val="741112"/>
    <a:srgbClr val="FFFFFF"/>
    <a:srgbClr val="FDB917"/>
    <a:srgbClr val="FF6600"/>
    <a:srgbClr val="99FF99"/>
    <a:srgbClr val="000000"/>
    <a:srgbClr val="0033CC"/>
    <a:srgbClr val="00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6181" autoAdjust="0"/>
  </p:normalViewPr>
  <p:slideViewPr>
    <p:cSldViewPr>
      <p:cViewPr>
        <p:scale>
          <a:sx n="100" d="100"/>
          <a:sy n="100" d="100"/>
        </p:scale>
        <p:origin x="1686" y="-42"/>
      </p:cViewPr>
      <p:guideLst>
        <p:guide orient="horz" pos="3022"/>
        <p:guide pos="190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968" y="-78"/>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968881-A883-4B90-9DEE-E9CFA6B9971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BBD44F1-F09E-4F6D-91EA-BEF618C41F0C}">
      <dgm:prSet/>
      <dgm:spPr>
        <a:solidFill>
          <a:srgbClr val="2E6A8C"/>
        </a:solidFill>
      </dgm:spPr>
      <dgm:t>
        <a:bodyPr/>
        <a:lstStyle/>
        <a:p>
          <a:r>
            <a:rPr lang="en-US" b="1" dirty="0">
              <a:latin typeface="Calibri" panose="020F0502020204030204" pitchFamily="34" charset="0"/>
              <a:cs typeface="Calibri" panose="020F0502020204030204" pitchFamily="34" charset="0"/>
            </a:rPr>
            <a:t>Involve the public in the planning and design process</a:t>
          </a:r>
          <a:endParaRPr lang="en-US" dirty="0">
            <a:latin typeface="Calibri" panose="020F0502020204030204" pitchFamily="34" charset="0"/>
            <a:cs typeface="Calibri" panose="020F0502020204030204" pitchFamily="34" charset="0"/>
          </a:endParaRPr>
        </a:p>
      </dgm:t>
    </dgm:pt>
    <dgm:pt modelId="{01350746-A9CA-412B-82CF-2D929BDD4E00}" type="par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B892882F-682E-4B32-B40B-8ACFAB35AE96}" type="sib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DBD42549-05FC-4A2A-8A4A-93C2AA526C7B}">
      <dgm:prSet/>
      <dgm:spPr>
        <a:solidFill>
          <a:srgbClr val="2E6A8C"/>
        </a:solidFill>
      </dgm:spPr>
      <dgm:t>
        <a:bodyPr/>
        <a:lstStyle/>
        <a:p>
          <a:r>
            <a:rPr lang="en-US" b="1">
              <a:latin typeface="Calibri" panose="020F0502020204030204" pitchFamily="34" charset="0"/>
              <a:cs typeface="Calibri" panose="020F0502020204030204" pitchFamily="34" charset="0"/>
            </a:rPr>
            <a:t>Provide a Project Overview</a:t>
          </a:r>
          <a:endParaRPr lang="en-US">
            <a:latin typeface="Calibri" panose="020F0502020204030204" pitchFamily="34" charset="0"/>
            <a:cs typeface="Calibri" panose="020F0502020204030204" pitchFamily="34" charset="0"/>
          </a:endParaRPr>
        </a:p>
      </dgm:t>
    </dgm:pt>
    <dgm:pt modelId="{5BFA7156-DEA6-4ADF-8053-4963FAEDC983}" type="par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84D9A686-7CD1-406F-B361-76CB7D6E1A8A}" type="sib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C71C3DB1-4A61-4C96-8EC0-0C65261DF63E}">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Background Information</a:t>
          </a:r>
          <a:endParaRPr lang="en-US" sz="2600" dirty="0">
            <a:solidFill>
              <a:srgbClr val="741112"/>
            </a:solidFill>
            <a:latin typeface="Calibri" panose="020F0502020204030204" pitchFamily="34" charset="0"/>
            <a:cs typeface="Calibri" panose="020F0502020204030204" pitchFamily="34" charset="0"/>
          </a:endParaRPr>
        </a:p>
      </dgm:t>
    </dgm:pt>
    <dgm:pt modelId="{A905781C-6FF9-432D-AB60-ECA9F3BE4113}" type="par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2578BFDF-B49E-4CC5-B57A-6DC1BCDA90FE}" type="sib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AD3A8C53-65B9-48D2-8B23-3C7C42217B9A}">
      <dgm:prSet custT="1"/>
      <dgm:spPr>
        <a:solidFill>
          <a:srgbClr val="FDB917">
            <a:alpha val="90000"/>
          </a:srgbClr>
        </a:solidFill>
        <a:ln>
          <a:solidFill>
            <a:srgbClr val="741112">
              <a:alpha val="90000"/>
            </a:srgbClr>
          </a:solidFill>
        </a:ln>
      </dgm:spPr>
      <dgm:t>
        <a:bodyPr/>
        <a:lstStyle/>
        <a:p>
          <a:r>
            <a:rPr lang="en-US" sz="2600" b="1">
              <a:solidFill>
                <a:srgbClr val="741112"/>
              </a:solidFill>
              <a:latin typeface="Calibri" panose="020F0502020204030204" pitchFamily="34" charset="0"/>
              <a:cs typeface="Calibri" panose="020F0502020204030204" pitchFamily="34" charset="0"/>
            </a:rPr>
            <a:t>Proposed Project</a:t>
          </a:r>
          <a:endParaRPr lang="en-US" sz="2600">
            <a:solidFill>
              <a:srgbClr val="741112"/>
            </a:solidFill>
            <a:latin typeface="Calibri" panose="020F0502020204030204" pitchFamily="34" charset="0"/>
            <a:cs typeface="Calibri" panose="020F0502020204030204" pitchFamily="34" charset="0"/>
          </a:endParaRPr>
        </a:p>
      </dgm:t>
    </dgm:pt>
    <dgm:pt modelId="{23E4B28C-32DF-4871-94F2-2D262219F63E}" type="par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E05B6564-B49D-4DEF-BA68-6ED2579E2F47}" type="sib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8D9A5F8E-CE73-4C9C-B91B-B06B7B1E01A6}">
      <dgm:prSet custT="1"/>
      <dgm:spPr>
        <a:solidFill>
          <a:srgbClr val="FDB917">
            <a:alpha val="90000"/>
          </a:srgbClr>
        </a:solidFill>
        <a:ln>
          <a:solidFill>
            <a:srgbClr val="741112">
              <a:alpha val="90000"/>
            </a:srgbClr>
          </a:solidFill>
        </a:ln>
      </dgm:spPr>
      <dgm:t>
        <a:bodyPr/>
        <a:lstStyle/>
        <a:p>
          <a:r>
            <a:rPr lang="en-US" sz="2600" b="1">
              <a:solidFill>
                <a:srgbClr val="741112"/>
              </a:solidFill>
              <a:latin typeface="Calibri" panose="020F0502020204030204" pitchFamily="34" charset="0"/>
              <a:cs typeface="Calibri" panose="020F0502020204030204" pitchFamily="34" charset="0"/>
            </a:rPr>
            <a:t>Project Schedule</a:t>
          </a:r>
          <a:endParaRPr lang="en-US" sz="2600">
            <a:solidFill>
              <a:srgbClr val="741112"/>
            </a:solidFill>
            <a:latin typeface="Calibri" panose="020F0502020204030204" pitchFamily="34" charset="0"/>
            <a:cs typeface="Calibri" panose="020F0502020204030204" pitchFamily="34" charset="0"/>
          </a:endParaRPr>
        </a:p>
      </dgm:t>
    </dgm:pt>
    <dgm:pt modelId="{333095C6-0127-45E0-864A-D9AFEB6E7628}" type="par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4B4863C3-5F0F-4394-8833-4D92296D3C3A}" type="sib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7841BA9A-3AD4-4AEF-B9D8-E0818139E5C2}">
      <dgm:prSet/>
      <dgm:spPr>
        <a:solidFill>
          <a:srgbClr val="2E6A8C"/>
        </a:solidFill>
      </dgm:spPr>
      <dgm:t>
        <a:bodyPr/>
        <a:lstStyle/>
        <a:p>
          <a:r>
            <a:rPr lang="en-US" b="1" dirty="0">
              <a:latin typeface="Calibri" panose="020F0502020204030204" pitchFamily="34" charset="0"/>
              <a:cs typeface="Calibri" panose="020F0502020204030204" pitchFamily="34" charset="0"/>
            </a:rPr>
            <a:t>Gather Input and Comments</a:t>
          </a:r>
          <a:endParaRPr lang="en-US" dirty="0">
            <a:latin typeface="Calibri" panose="020F0502020204030204" pitchFamily="34" charset="0"/>
            <a:cs typeface="Calibri" panose="020F0502020204030204" pitchFamily="34" charset="0"/>
          </a:endParaRPr>
        </a:p>
      </dgm:t>
    </dgm:pt>
    <dgm:pt modelId="{B2B0DB4A-5EB1-4905-AE78-83B0B78E770B}" type="par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22BF2139-FFAA-4A7E-B017-5B7F9F983CC7}" type="sib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78C35CAD-371B-4BAA-AFF0-5A4A0584FC34}" type="pres">
      <dgm:prSet presAssocID="{91968881-A883-4B90-9DEE-E9CFA6B99719}" presName="Name0" presStyleCnt="0">
        <dgm:presLayoutVars>
          <dgm:dir/>
          <dgm:animLvl val="lvl"/>
          <dgm:resizeHandles val="exact"/>
        </dgm:presLayoutVars>
      </dgm:prSet>
      <dgm:spPr/>
    </dgm:pt>
    <dgm:pt modelId="{BF1E3911-B7DE-40C4-A0B8-587A5753327A}" type="pres">
      <dgm:prSet presAssocID="{7BBD44F1-F09E-4F6D-91EA-BEF618C41F0C}" presName="linNode" presStyleCnt="0"/>
      <dgm:spPr/>
    </dgm:pt>
    <dgm:pt modelId="{28D7CD40-9F23-4436-9DDC-F87676D0B909}" type="pres">
      <dgm:prSet presAssocID="{7BBD44F1-F09E-4F6D-91EA-BEF618C41F0C}" presName="parentText" presStyleLbl="node1" presStyleIdx="0" presStyleCnt="3">
        <dgm:presLayoutVars>
          <dgm:chMax val="1"/>
          <dgm:bulletEnabled val="1"/>
        </dgm:presLayoutVars>
      </dgm:prSet>
      <dgm:spPr/>
    </dgm:pt>
    <dgm:pt modelId="{105B1147-D223-4ECF-8285-2C8A6A3D11ED}" type="pres">
      <dgm:prSet presAssocID="{B892882F-682E-4B32-B40B-8ACFAB35AE96}" presName="sp" presStyleCnt="0"/>
      <dgm:spPr/>
    </dgm:pt>
    <dgm:pt modelId="{F771E0DB-AC0C-4087-A06C-6B331EE817D5}" type="pres">
      <dgm:prSet presAssocID="{DBD42549-05FC-4A2A-8A4A-93C2AA526C7B}" presName="linNode" presStyleCnt="0"/>
      <dgm:spPr/>
    </dgm:pt>
    <dgm:pt modelId="{808518A3-D165-411A-BDED-E7CFB1884FC7}" type="pres">
      <dgm:prSet presAssocID="{DBD42549-05FC-4A2A-8A4A-93C2AA526C7B}" presName="parentText" presStyleLbl="node1" presStyleIdx="1" presStyleCnt="3">
        <dgm:presLayoutVars>
          <dgm:chMax val="1"/>
          <dgm:bulletEnabled val="1"/>
        </dgm:presLayoutVars>
      </dgm:prSet>
      <dgm:spPr/>
    </dgm:pt>
    <dgm:pt modelId="{BE85B358-CE86-4BC7-89B9-5B3E83C9DDE9}" type="pres">
      <dgm:prSet presAssocID="{DBD42549-05FC-4A2A-8A4A-93C2AA526C7B}" presName="descendantText" presStyleLbl="alignAccFollowNode1" presStyleIdx="0" presStyleCnt="1">
        <dgm:presLayoutVars>
          <dgm:bulletEnabled val="1"/>
        </dgm:presLayoutVars>
      </dgm:prSet>
      <dgm:spPr/>
    </dgm:pt>
    <dgm:pt modelId="{CD31BFBE-53C2-4D24-B521-F877C64A7F3F}" type="pres">
      <dgm:prSet presAssocID="{84D9A686-7CD1-406F-B361-76CB7D6E1A8A}" presName="sp" presStyleCnt="0"/>
      <dgm:spPr/>
    </dgm:pt>
    <dgm:pt modelId="{F083F1C1-F8F6-47DD-AFD6-28223B4AF833}" type="pres">
      <dgm:prSet presAssocID="{7841BA9A-3AD4-4AEF-B9D8-E0818139E5C2}" presName="linNode" presStyleCnt="0"/>
      <dgm:spPr/>
    </dgm:pt>
    <dgm:pt modelId="{645E43E8-86A8-4C52-97E2-89C1A409310F}" type="pres">
      <dgm:prSet presAssocID="{7841BA9A-3AD4-4AEF-B9D8-E0818139E5C2}" presName="parentText" presStyleLbl="node1" presStyleIdx="2" presStyleCnt="3">
        <dgm:presLayoutVars>
          <dgm:chMax val="1"/>
          <dgm:bulletEnabled val="1"/>
        </dgm:presLayoutVars>
      </dgm:prSet>
      <dgm:spPr/>
    </dgm:pt>
  </dgm:ptLst>
  <dgm:cxnLst>
    <dgm:cxn modelId="{DDF4A118-C3DA-4E9A-96E3-0B1D7E25B327}" srcId="{DBD42549-05FC-4A2A-8A4A-93C2AA526C7B}" destId="{C71C3DB1-4A61-4C96-8EC0-0C65261DF63E}" srcOrd="0" destOrd="0" parTransId="{A905781C-6FF9-432D-AB60-ECA9F3BE4113}" sibTransId="{2578BFDF-B49E-4CC5-B57A-6DC1BCDA90FE}"/>
    <dgm:cxn modelId="{5E05C222-93F7-435C-80BC-050440D47283}" srcId="{DBD42549-05FC-4A2A-8A4A-93C2AA526C7B}" destId="{AD3A8C53-65B9-48D2-8B23-3C7C42217B9A}" srcOrd="1" destOrd="0" parTransId="{23E4B28C-32DF-4871-94F2-2D262219F63E}" sibTransId="{E05B6564-B49D-4DEF-BA68-6ED2579E2F47}"/>
    <dgm:cxn modelId="{3EBBA931-15C7-481D-B712-393B5A728C43}" type="presOf" srcId="{8D9A5F8E-CE73-4C9C-B91B-B06B7B1E01A6}" destId="{BE85B358-CE86-4BC7-89B9-5B3E83C9DDE9}" srcOrd="0" destOrd="2" presId="urn:microsoft.com/office/officeart/2005/8/layout/vList5"/>
    <dgm:cxn modelId="{B5FC404C-EAA7-41CE-8686-E6A1DA2E50C6}" srcId="{91968881-A883-4B90-9DEE-E9CFA6B99719}" destId="{DBD42549-05FC-4A2A-8A4A-93C2AA526C7B}" srcOrd="1" destOrd="0" parTransId="{5BFA7156-DEA6-4ADF-8053-4963FAEDC983}" sibTransId="{84D9A686-7CD1-406F-B361-76CB7D6E1A8A}"/>
    <dgm:cxn modelId="{5C52C96E-0729-453F-9037-1C26F433039E}" type="presOf" srcId="{91968881-A883-4B90-9DEE-E9CFA6B99719}" destId="{78C35CAD-371B-4BAA-AFF0-5A4A0584FC34}" srcOrd="0" destOrd="0" presId="urn:microsoft.com/office/officeart/2005/8/layout/vList5"/>
    <dgm:cxn modelId="{E9965B70-4781-4358-9E8B-D6F4736BDB43}" type="presOf" srcId="{DBD42549-05FC-4A2A-8A4A-93C2AA526C7B}" destId="{808518A3-D165-411A-BDED-E7CFB1884FC7}" srcOrd="0" destOrd="0" presId="urn:microsoft.com/office/officeart/2005/8/layout/vList5"/>
    <dgm:cxn modelId="{B15668A4-C39E-4AD0-8D9B-70857D859D03}" type="presOf" srcId="{7841BA9A-3AD4-4AEF-B9D8-E0818139E5C2}" destId="{645E43E8-86A8-4C52-97E2-89C1A409310F}" srcOrd="0" destOrd="0" presId="urn:microsoft.com/office/officeart/2005/8/layout/vList5"/>
    <dgm:cxn modelId="{9EA61EB3-A165-490E-BB7D-E63181F365DB}" type="presOf" srcId="{C71C3DB1-4A61-4C96-8EC0-0C65261DF63E}" destId="{BE85B358-CE86-4BC7-89B9-5B3E83C9DDE9}" srcOrd="0" destOrd="0" presId="urn:microsoft.com/office/officeart/2005/8/layout/vList5"/>
    <dgm:cxn modelId="{F80640B4-A581-4C3D-9B4E-1E5834D11378}" type="presOf" srcId="{AD3A8C53-65B9-48D2-8B23-3C7C42217B9A}" destId="{BE85B358-CE86-4BC7-89B9-5B3E83C9DDE9}" srcOrd="0" destOrd="1" presId="urn:microsoft.com/office/officeart/2005/8/layout/vList5"/>
    <dgm:cxn modelId="{5E444FC6-F809-48D6-95FA-14CE71A08921}" srcId="{91968881-A883-4B90-9DEE-E9CFA6B99719}" destId="{7BBD44F1-F09E-4F6D-91EA-BEF618C41F0C}" srcOrd="0" destOrd="0" parTransId="{01350746-A9CA-412B-82CF-2D929BDD4E00}" sibTransId="{B892882F-682E-4B32-B40B-8ACFAB35AE96}"/>
    <dgm:cxn modelId="{3166D8E7-EA4C-47C7-8748-33E581102CD2}" srcId="{91968881-A883-4B90-9DEE-E9CFA6B99719}" destId="{7841BA9A-3AD4-4AEF-B9D8-E0818139E5C2}" srcOrd="2" destOrd="0" parTransId="{B2B0DB4A-5EB1-4905-AE78-83B0B78E770B}" sibTransId="{22BF2139-FFAA-4A7E-B017-5B7F9F983CC7}"/>
    <dgm:cxn modelId="{2F15E6EE-3D59-47B0-93A7-8C9F21C545D3}" srcId="{DBD42549-05FC-4A2A-8A4A-93C2AA526C7B}" destId="{8D9A5F8E-CE73-4C9C-B91B-B06B7B1E01A6}" srcOrd="2" destOrd="0" parTransId="{333095C6-0127-45E0-864A-D9AFEB6E7628}" sibTransId="{4B4863C3-5F0F-4394-8833-4D92296D3C3A}"/>
    <dgm:cxn modelId="{F3730AFE-598A-481C-9DDB-5BCBE7634E29}" type="presOf" srcId="{7BBD44F1-F09E-4F6D-91EA-BEF618C41F0C}" destId="{28D7CD40-9F23-4436-9DDC-F87676D0B909}" srcOrd="0" destOrd="0" presId="urn:microsoft.com/office/officeart/2005/8/layout/vList5"/>
    <dgm:cxn modelId="{BB189053-0590-43BC-A42E-EECD9A993DDB}" type="presParOf" srcId="{78C35CAD-371B-4BAA-AFF0-5A4A0584FC34}" destId="{BF1E3911-B7DE-40C4-A0B8-587A5753327A}" srcOrd="0" destOrd="0" presId="urn:microsoft.com/office/officeart/2005/8/layout/vList5"/>
    <dgm:cxn modelId="{EB70455F-2E29-494C-8F97-19E672582B05}" type="presParOf" srcId="{BF1E3911-B7DE-40C4-A0B8-587A5753327A}" destId="{28D7CD40-9F23-4436-9DDC-F87676D0B909}" srcOrd="0" destOrd="0" presId="urn:microsoft.com/office/officeart/2005/8/layout/vList5"/>
    <dgm:cxn modelId="{019D1291-42C8-4CA7-8625-03D6D06983D0}" type="presParOf" srcId="{78C35CAD-371B-4BAA-AFF0-5A4A0584FC34}" destId="{105B1147-D223-4ECF-8285-2C8A6A3D11ED}" srcOrd="1" destOrd="0" presId="urn:microsoft.com/office/officeart/2005/8/layout/vList5"/>
    <dgm:cxn modelId="{3702DFF6-CEA7-401C-B071-A1CA9606D955}" type="presParOf" srcId="{78C35CAD-371B-4BAA-AFF0-5A4A0584FC34}" destId="{F771E0DB-AC0C-4087-A06C-6B331EE817D5}" srcOrd="2" destOrd="0" presId="urn:microsoft.com/office/officeart/2005/8/layout/vList5"/>
    <dgm:cxn modelId="{B2AEEE10-036B-462B-ABF7-4110494816C7}" type="presParOf" srcId="{F771E0DB-AC0C-4087-A06C-6B331EE817D5}" destId="{808518A3-D165-411A-BDED-E7CFB1884FC7}" srcOrd="0" destOrd="0" presId="urn:microsoft.com/office/officeart/2005/8/layout/vList5"/>
    <dgm:cxn modelId="{1109CF0F-9E3D-417F-A584-4C5F34C7FA00}" type="presParOf" srcId="{F771E0DB-AC0C-4087-A06C-6B331EE817D5}" destId="{BE85B358-CE86-4BC7-89B9-5B3E83C9DDE9}" srcOrd="1" destOrd="0" presId="urn:microsoft.com/office/officeart/2005/8/layout/vList5"/>
    <dgm:cxn modelId="{9032E2BC-E411-4453-A722-FB548379EFC9}" type="presParOf" srcId="{78C35CAD-371B-4BAA-AFF0-5A4A0584FC34}" destId="{CD31BFBE-53C2-4D24-B521-F877C64A7F3F}" srcOrd="3" destOrd="0" presId="urn:microsoft.com/office/officeart/2005/8/layout/vList5"/>
    <dgm:cxn modelId="{26029D7A-81D4-4FF1-A21E-D3316B6020C5}" type="presParOf" srcId="{78C35CAD-371B-4BAA-AFF0-5A4A0584FC34}" destId="{F083F1C1-F8F6-47DD-AFD6-28223B4AF833}" srcOrd="4" destOrd="0" presId="urn:microsoft.com/office/officeart/2005/8/layout/vList5"/>
    <dgm:cxn modelId="{A40059ED-C1CD-4C69-83CE-9A524121B1D9}" type="presParOf" srcId="{F083F1C1-F8F6-47DD-AFD6-28223B4AF833}" destId="{645E43E8-86A8-4C52-97E2-89C1A409310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F8E2796-6538-4BF1-9CC8-F4531ECA531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9CE72B8-99D3-4EA0-8097-8902EC65A0D0}">
      <dgm:prSet/>
      <dgm:spPr>
        <a:solidFill>
          <a:srgbClr val="2E6A8C"/>
        </a:solidFill>
      </dgm:spPr>
      <dgm:t>
        <a:bodyPr/>
        <a:lstStyle/>
        <a:p>
          <a:r>
            <a:rPr lang="en-US" b="1" dirty="0">
              <a:latin typeface="Calibri" panose="020F0502020204030204" pitchFamily="34" charset="0"/>
              <a:cs typeface="Calibri" panose="020F0502020204030204" pitchFamily="34" charset="0"/>
            </a:rPr>
            <a:t>Grading in 1950, 1953, 1966</a:t>
          </a:r>
          <a:endParaRPr lang="en-US" dirty="0">
            <a:latin typeface="Calibri" panose="020F0502020204030204" pitchFamily="34" charset="0"/>
            <a:cs typeface="Calibri" panose="020F0502020204030204" pitchFamily="34" charset="0"/>
          </a:endParaRPr>
        </a:p>
      </dgm:t>
    </dgm:pt>
    <dgm:pt modelId="{C84E8E52-78E2-48A4-9462-DF2A99CAFEB4}" type="parTrans" cxnId="{BBF90EA4-D5E1-4AA7-BC1F-D20527A050AF}">
      <dgm:prSet/>
      <dgm:spPr/>
      <dgm:t>
        <a:bodyPr/>
        <a:lstStyle/>
        <a:p>
          <a:endParaRPr lang="en-US"/>
        </a:p>
      </dgm:t>
    </dgm:pt>
    <dgm:pt modelId="{CF141CF6-BC34-4DE0-B57C-5DBA89B318DC}" type="sibTrans" cxnId="{BBF90EA4-D5E1-4AA7-BC1F-D20527A050AF}">
      <dgm:prSet/>
      <dgm:spPr/>
      <dgm:t>
        <a:bodyPr/>
        <a:lstStyle/>
        <a:p>
          <a:endParaRPr lang="en-US"/>
        </a:p>
      </dgm:t>
    </dgm:pt>
    <dgm:pt modelId="{0305AB48-B65A-4485-AE5B-6AC5B3F40991}">
      <dgm:prSet/>
      <dgm:spPr>
        <a:solidFill>
          <a:srgbClr val="2E6A8C"/>
        </a:solidFill>
      </dgm:spPr>
      <dgm:t>
        <a:bodyPr/>
        <a:lstStyle/>
        <a:p>
          <a:r>
            <a:rPr lang="en-US" b="1" dirty="0">
              <a:latin typeface="Calibri" panose="020F0502020204030204" pitchFamily="34" charset="0"/>
              <a:cs typeface="Calibri" panose="020F0502020204030204" pitchFamily="34" charset="0"/>
            </a:rPr>
            <a:t>Resurfaced in 1954, 1981, 1994, 2006, 2010</a:t>
          </a:r>
          <a:endParaRPr lang="en-US" dirty="0">
            <a:latin typeface="Calibri" panose="020F0502020204030204" pitchFamily="34" charset="0"/>
            <a:cs typeface="Calibri" panose="020F0502020204030204" pitchFamily="34" charset="0"/>
          </a:endParaRPr>
        </a:p>
      </dgm:t>
    </dgm:pt>
    <dgm:pt modelId="{689ED209-2B95-4664-BD56-38AE0EC272AB}" type="parTrans" cxnId="{F52A70BE-46E1-482F-887E-A1B6DA1A9113}">
      <dgm:prSet/>
      <dgm:spPr/>
      <dgm:t>
        <a:bodyPr/>
        <a:lstStyle/>
        <a:p>
          <a:endParaRPr lang="en-US"/>
        </a:p>
      </dgm:t>
    </dgm:pt>
    <dgm:pt modelId="{9F62DEF2-E344-4A9F-A0B3-87A5BC9B45A9}" type="sibTrans" cxnId="{F52A70BE-46E1-482F-887E-A1B6DA1A9113}">
      <dgm:prSet/>
      <dgm:spPr/>
      <dgm:t>
        <a:bodyPr/>
        <a:lstStyle/>
        <a:p>
          <a:endParaRPr lang="en-US"/>
        </a:p>
      </dgm:t>
    </dgm:pt>
    <dgm:pt modelId="{204F17A0-5438-4255-B639-7C8F014A306B}">
      <dgm:prSet/>
      <dgm:spPr>
        <a:solidFill>
          <a:srgbClr val="2E6A8C"/>
        </a:solidFill>
      </dgm:spPr>
      <dgm:t>
        <a:bodyPr/>
        <a:lstStyle/>
        <a:p>
          <a:r>
            <a:rPr lang="en-US" b="1" dirty="0">
              <a:latin typeface="Calibri" panose="020F0502020204030204" pitchFamily="34" charset="0"/>
              <a:cs typeface="Calibri" panose="020F0502020204030204" pitchFamily="34" charset="0"/>
            </a:rPr>
            <a:t>Structure repairs in 1982, 2002</a:t>
          </a:r>
          <a:endParaRPr lang="en-US" dirty="0">
            <a:latin typeface="Calibri" panose="020F0502020204030204" pitchFamily="34" charset="0"/>
            <a:cs typeface="Calibri" panose="020F0502020204030204" pitchFamily="34" charset="0"/>
          </a:endParaRPr>
        </a:p>
      </dgm:t>
    </dgm:pt>
    <dgm:pt modelId="{69A8A753-A910-4A84-B280-312E0DF4F500}" type="parTrans" cxnId="{935E8217-EF56-4902-860D-C908F1A6D1C5}">
      <dgm:prSet/>
      <dgm:spPr/>
      <dgm:t>
        <a:bodyPr/>
        <a:lstStyle/>
        <a:p>
          <a:endParaRPr lang="en-US"/>
        </a:p>
      </dgm:t>
    </dgm:pt>
    <dgm:pt modelId="{93CB7381-4AD0-42FC-B4F0-DF9F9A8229F7}" type="sibTrans" cxnId="{935E8217-EF56-4902-860D-C908F1A6D1C5}">
      <dgm:prSet/>
      <dgm:spPr/>
      <dgm:t>
        <a:bodyPr/>
        <a:lstStyle/>
        <a:p>
          <a:endParaRPr lang="en-US"/>
        </a:p>
      </dgm:t>
    </dgm:pt>
    <dgm:pt modelId="{7115E22E-4BDB-4C27-8341-F290047CE07C}" type="pres">
      <dgm:prSet presAssocID="{2F8E2796-6538-4BF1-9CC8-F4531ECA5311}" presName="linear" presStyleCnt="0">
        <dgm:presLayoutVars>
          <dgm:dir/>
          <dgm:animLvl val="lvl"/>
          <dgm:resizeHandles val="exact"/>
        </dgm:presLayoutVars>
      </dgm:prSet>
      <dgm:spPr/>
    </dgm:pt>
    <dgm:pt modelId="{B9E8DD40-830D-4EA3-9A42-4C54EE100B82}" type="pres">
      <dgm:prSet presAssocID="{39CE72B8-99D3-4EA0-8097-8902EC65A0D0}" presName="parentLin" presStyleCnt="0"/>
      <dgm:spPr/>
    </dgm:pt>
    <dgm:pt modelId="{7EF7AC0F-4228-481C-99EF-C2EF0E5FC004}" type="pres">
      <dgm:prSet presAssocID="{39CE72B8-99D3-4EA0-8097-8902EC65A0D0}" presName="parentLeftMargin" presStyleLbl="node1" presStyleIdx="0" presStyleCnt="3"/>
      <dgm:spPr/>
    </dgm:pt>
    <dgm:pt modelId="{D5F01131-7CBC-429D-B7B5-7F4AD87E1B43}" type="pres">
      <dgm:prSet presAssocID="{39CE72B8-99D3-4EA0-8097-8902EC65A0D0}" presName="parentText" presStyleLbl="node1" presStyleIdx="0" presStyleCnt="3" custScaleY="114724">
        <dgm:presLayoutVars>
          <dgm:chMax val="0"/>
          <dgm:bulletEnabled val="1"/>
        </dgm:presLayoutVars>
      </dgm:prSet>
      <dgm:spPr/>
    </dgm:pt>
    <dgm:pt modelId="{5A458DF4-F8E6-4692-86C5-B92F06ABB5F3}" type="pres">
      <dgm:prSet presAssocID="{39CE72B8-99D3-4EA0-8097-8902EC65A0D0}" presName="negativeSpace" presStyleCnt="0"/>
      <dgm:spPr/>
    </dgm:pt>
    <dgm:pt modelId="{5EDA0091-4925-4F4C-911D-8A27B63FA010}" type="pres">
      <dgm:prSet presAssocID="{39CE72B8-99D3-4EA0-8097-8902EC65A0D0}" presName="childText" presStyleLbl="conFgAcc1" presStyleIdx="0" presStyleCnt="3" custScaleY="116921">
        <dgm:presLayoutVars>
          <dgm:bulletEnabled val="1"/>
        </dgm:presLayoutVars>
      </dgm:prSet>
      <dgm:spPr>
        <a:ln>
          <a:solidFill>
            <a:srgbClr val="2E6A8C"/>
          </a:solidFill>
        </a:ln>
      </dgm:spPr>
    </dgm:pt>
    <dgm:pt modelId="{009206AA-C4A4-4993-BEC0-64BEE6B5AA46}" type="pres">
      <dgm:prSet presAssocID="{CF141CF6-BC34-4DE0-B57C-5DBA89B318DC}" presName="spaceBetweenRectangles" presStyleCnt="0"/>
      <dgm:spPr/>
    </dgm:pt>
    <dgm:pt modelId="{E2B8AC2B-D4D8-4994-A2F2-DC301CCC65E7}" type="pres">
      <dgm:prSet presAssocID="{0305AB48-B65A-4485-AE5B-6AC5B3F40991}" presName="parentLin" presStyleCnt="0"/>
      <dgm:spPr/>
    </dgm:pt>
    <dgm:pt modelId="{DBC0183F-CE61-4E70-BDDA-A954A2B2949F}" type="pres">
      <dgm:prSet presAssocID="{0305AB48-B65A-4485-AE5B-6AC5B3F40991}" presName="parentLeftMargin" presStyleLbl="node1" presStyleIdx="0" presStyleCnt="3"/>
      <dgm:spPr/>
    </dgm:pt>
    <dgm:pt modelId="{D8B2C631-640D-4079-8A29-B73D71609CB1}" type="pres">
      <dgm:prSet presAssocID="{0305AB48-B65A-4485-AE5B-6AC5B3F40991}" presName="parentText" presStyleLbl="node1" presStyleIdx="1" presStyleCnt="3" custScaleY="114724">
        <dgm:presLayoutVars>
          <dgm:chMax val="0"/>
          <dgm:bulletEnabled val="1"/>
        </dgm:presLayoutVars>
      </dgm:prSet>
      <dgm:spPr/>
    </dgm:pt>
    <dgm:pt modelId="{103F4CA3-2279-428A-8140-2BEE25DC82BF}" type="pres">
      <dgm:prSet presAssocID="{0305AB48-B65A-4485-AE5B-6AC5B3F40991}" presName="negativeSpace" presStyleCnt="0"/>
      <dgm:spPr/>
    </dgm:pt>
    <dgm:pt modelId="{8C292F7E-CA1F-4F77-96D8-A19D09E41417}" type="pres">
      <dgm:prSet presAssocID="{0305AB48-B65A-4485-AE5B-6AC5B3F40991}" presName="childText" presStyleLbl="conFgAcc1" presStyleIdx="1" presStyleCnt="3" custScaleY="116921">
        <dgm:presLayoutVars>
          <dgm:bulletEnabled val="1"/>
        </dgm:presLayoutVars>
      </dgm:prSet>
      <dgm:spPr>
        <a:ln>
          <a:solidFill>
            <a:srgbClr val="2E6A8C"/>
          </a:solidFill>
        </a:ln>
      </dgm:spPr>
    </dgm:pt>
    <dgm:pt modelId="{4944C0D6-250F-444E-ADBE-DF8121C7684C}" type="pres">
      <dgm:prSet presAssocID="{9F62DEF2-E344-4A9F-A0B3-87A5BC9B45A9}" presName="spaceBetweenRectangles" presStyleCnt="0"/>
      <dgm:spPr/>
    </dgm:pt>
    <dgm:pt modelId="{B21D2663-76FC-4C39-854B-073C78182728}" type="pres">
      <dgm:prSet presAssocID="{204F17A0-5438-4255-B639-7C8F014A306B}" presName="parentLin" presStyleCnt="0"/>
      <dgm:spPr/>
    </dgm:pt>
    <dgm:pt modelId="{FD27F6FD-D933-4B19-AE9B-C46A090042A8}" type="pres">
      <dgm:prSet presAssocID="{204F17A0-5438-4255-B639-7C8F014A306B}" presName="parentLeftMargin" presStyleLbl="node1" presStyleIdx="1" presStyleCnt="3"/>
      <dgm:spPr/>
    </dgm:pt>
    <dgm:pt modelId="{1F77EAEC-6430-40AC-AD8E-588345CE8263}" type="pres">
      <dgm:prSet presAssocID="{204F17A0-5438-4255-B639-7C8F014A306B}" presName="parentText" presStyleLbl="node1" presStyleIdx="2" presStyleCnt="3" custScaleY="114724">
        <dgm:presLayoutVars>
          <dgm:chMax val="0"/>
          <dgm:bulletEnabled val="1"/>
        </dgm:presLayoutVars>
      </dgm:prSet>
      <dgm:spPr/>
    </dgm:pt>
    <dgm:pt modelId="{BE5F0E86-E7E4-425C-A254-4BB7D8BFED72}" type="pres">
      <dgm:prSet presAssocID="{204F17A0-5438-4255-B639-7C8F014A306B}" presName="negativeSpace" presStyleCnt="0"/>
      <dgm:spPr/>
    </dgm:pt>
    <dgm:pt modelId="{9B80D8EA-49C6-4BC7-BAAC-45DD759E5AFE}" type="pres">
      <dgm:prSet presAssocID="{204F17A0-5438-4255-B639-7C8F014A306B}" presName="childText" presStyleLbl="conFgAcc1" presStyleIdx="2" presStyleCnt="3" custScaleY="116921">
        <dgm:presLayoutVars>
          <dgm:bulletEnabled val="1"/>
        </dgm:presLayoutVars>
      </dgm:prSet>
      <dgm:spPr>
        <a:ln>
          <a:solidFill>
            <a:srgbClr val="2E6A8C"/>
          </a:solidFill>
        </a:ln>
      </dgm:spPr>
    </dgm:pt>
  </dgm:ptLst>
  <dgm:cxnLst>
    <dgm:cxn modelId="{0C286204-37D9-4EC3-BA83-CCECC2F93B14}" type="presOf" srcId="{0305AB48-B65A-4485-AE5B-6AC5B3F40991}" destId="{DBC0183F-CE61-4E70-BDDA-A954A2B2949F}" srcOrd="0" destOrd="0" presId="urn:microsoft.com/office/officeart/2005/8/layout/list1"/>
    <dgm:cxn modelId="{935E8217-EF56-4902-860D-C908F1A6D1C5}" srcId="{2F8E2796-6538-4BF1-9CC8-F4531ECA5311}" destId="{204F17A0-5438-4255-B639-7C8F014A306B}" srcOrd="2" destOrd="0" parTransId="{69A8A753-A910-4A84-B280-312E0DF4F500}" sibTransId="{93CB7381-4AD0-42FC-B4F0-DF9F9A8229F7}"/>
    <dgm:cxn modelId="{97E8E164-C572-4514-8BE0-9310B6CE54C5}" type="presOf" srcId="{204F17A0-5438-4255-B639-7C8F014A306B}" destId="{1F77EAEC-6430-40AC-AD8E-588345CE8263}" srcOrd="1" destOrd="0" presId="urn:microsoft.com/office/officeart/2005/8/layout/list1"/>
    <dgm:cxn modelId="{F1F17469-361E-486E-BF14-6449F630AA30}" type="presOf" srcId="{39CE72B8-99D3-4EA0-8097-8902EC65A0D0}" destId="{7EF7AC0F-4228-481C-99EF-C2EF0E5FC004}" srcOrd="0" destOrd="0" presId="urn:microsoft.com/office/officeart/2005/8/layout/list1"/>
    <dgm:cxn modelId="{BBF90EA4-D5E1-4AA7-BC1F-D20527A050AF}" srcId="{2F8E2796-6538-4BF1-9CC8-F4531ECA5311}" destId="{39CE72B8-99D3-4EA0-8097-8902EC65A0D0}" srcOrd="0" destOrd="0" parTransId="{C84E8E52-78E2-48A4-9462-DF2A99CAFEB4}" sibTransId="{CF141CF6-BC34-4DE0-B57C-5DBA89B318DC}"/>
    <dgm:cxn modelId="{5C6A21B7-5C1A-49CB-9873-88078F032B7D}" type="presOf" srcId="{2F8E2796-6538-4BF1-9CC8-F4531ECA5311}" destId="{7115E22E-4BDB-4C27-8341-F290047CE07C}" srcOrd="0" destOrd="0" presId="urn:microsoft.com/office/officeart/2005/8/layout/list1"/>
    <dgm:cxn modelId="{F52A70BE-46E1-482F-887E-A1B6DA1A9113}" srcId="{2F8E2796-6538-4BF1-9CC8-F4531ECA5311}" destId="{0305AB48-B65A-4485-AE5B-6AC5B3F40991}" srcOrd="1" destOrd="0" parTransId="{689ED209-2B95-4664-BD56-38AE0EC272AB}" sibTransId="{9F62DEF2-E344-4A9F-A0B3-87A5BC9B45A9}"/>
    <dgm:cxn modelId="{9A028DCF-BAF8-41F8-8198-1AFD8EF3754D}" type="presOf" srcId="{0305AB48-B65A-4485-AE5B-6AC5B3F40991}" destId="{D8B2C631-640D-4079-8A29-B73D71609CB1}" srcOrd="1" destOrd="0" presId="urn:microsoft.com/office/officeart/2005/8/layout/list1"/>
    <dgm:cxn modelId="{848D8DE1-FBF7-4E67-9CEF-2949297C8639}" type="presOf" srcId="{204F17A0-5438-4255-B639-7C8F014A306B}" destId="{FD27F6FD-D933-4B19-AE9B-C46A090042A8}" srcOrd="0" destOrd="0" presId="urn:microsoft.com/office/officeart/2005/8/layout/list1"/>
    <dgm:cxn modelId="{AC14B9FC-CBD0-4173-B65E-A25124139EA6}" type="presOf" srcId="{39CE72B8-99D3-4EA0-8097-8902EC65A0D0}" destId="{D5F01131-7CBC-429D-B7B5-7F4AD87E1B43}" srcOrd="1" destOrd="0" presId="urn:microsoft.com/office/officeart/2005/8/layout/list1"/>
    <dgm:cxn modelId="{4D46AD32-F409-406F-B941-B7C81E819EC8}" type="presParOf" srcId="{7115E22E-4BDB-4C27-8341-F290047CE07C}" destId="{B9E8DD40-830D-4EA3-9A42-4C54EE100B82}" srcOrd="0" destOrd="0" presId="urn:microsoft.com/office/officeart/2005/8/layout/list1"/>
    <dgm:cxn modelId="{A7C8D43B-3034-4AFA-B91F-738D329409C2}" type="presParOf" srcId="{B9E8DD40-830D-4EA3-9A42-4C54EE100B82}" destId="{7EF7AC0F-4228-481C-99EF-C2EF0E5FC004}" srcOrd="0" destOrd="0" presId="urn:microsoft.com/office/officeart/2005/8/layout/list1"/>
    <dgm:cxn modelId="{BFBE2D22-2D50-459F-B79C-EE0D827FFFC6}" type="presParOf" srcId="{B9E8DD40-830D-4EA3-9A42-4C54EE100B82}" destId="{D5F01131-7CBC-429D-B7B5-7F4AD87E1B43}" srcOrd="1" destOrd="0" presId="urn:microsoft.com/office/officeart/2005/8/layout/list1"/>
    <dgm:cxn modelId="{67663877-AEC3-45F3-A509-E303E17C9824}" type="presParOf" srcId="{7115E22E-4BDB-4C27-8341-F290047CE07C}" destId="{5A458DF4-F8E6-4692-86C5-B92F06ABB5F3}" srcOrd="1" destOrd="0" presId="urn:microsoft.com/office/officeart/2005/8/layout/list1"/>
    <dgm:cxn modelId="{1D685537-DF66-4488-95F2-08B7020C02BA}" type="presParOf" srcId="{7115E22E-4BDB-4C27-8341-F290047CE07C}" destId="{5EDA0091-4925-4F4C-911D-8A27B63FA010}" srcOrd="2" destOrd="0" presId="urn:microsoft.com/office/officeart/2005/8/layout/list1"/>
    <dgm:cxn modelId="{B1900057-3C95-4244-A43F-FD3141797DCD}" type="presParOf" srcId="{7115E22E-4BDB-4C27-8341-F290047CE07C}" destId="{009206AA-C4A4-4993-BEC0-64BEE6B5AA46}" srcOrd="3" destOrd="0" presId="urn:microsoft.com/office/officeart/2005/8/layout/list1"/>
    <dgm:cxn modelId="{993FF096-72F8-47F0-843F-7FE3B788261F}" type="presParOf" srcId="{7115E22E-4BDB-4C27-8341-F290047CE07C}" destId="{E2B8AC2B-D4D8-4994-A2F2-DC301CCC65E7}" srcOrd="4" destOrd="0" presId="urn:microsoft.com/office/officeart/2005/8/layout/list1"/>
    <dgm:cxn modelId="{5BC54DE3-A2BF-4309-9072-E7C176F16AB1}" type="presParOf" srcId="{E2B8AC2B-D4D8-4994-A2F2-DC301CCC65E7}" destId="{DBC0183F-CE61-4E70-BDDA-A954A2B2949F}" srcOrd="0" destOrd="0" presId="urn:microsoft.com/office/officeart/2005/8/layout/list1"/>
    <dgm:cxn modelId="{026A9CF8-AFE3-4A9D-BD3C-5A74E3128770}" type="presParOf" srcId="{E2B8AC2B-D4D8-4994-A2F2-DC301CCC65E7}" destId="{D8B2C631-640D-4079-8A29-B73D71609CB1}" srcOrd="1" destOrd="0" presId="urn:microsoft.com/office/officeart/2005/8/layout/list1"/>
    <dgm:cxn modelId="{55EF817C-760B-4C55-98B0-1CCC57AD4D92}" type="presParOf" srcId="{7115E22E-4BDB-4C27-8341-F290047CE07C}" destId="{103F4CA3-2279-428A-8140-2BEE25DC82BF}" srcOrd="5" destOrd="0" presId="urn:microsoft.com/office/officeart/2005/8/layout/list1"/>
    <dgm:cxn modelId="{DFCE03FD-7DA4-4E2D-B854-5E927B4E384B}" type="presParOf" srcId="{7115E22E-4BDB-4C27-8341-F290047CE07C}" destId="{8C292F7E-CA1F-4F77-96D8-A19D09E41417}" srcOrd="6" destOrd="0" presId="urn:microsoft.com/office/officeart/2005/8/layout/list1"/>
    <dgm:cxn modelId="{540892EB-0427-408E-991F-6CA56D9BF815}" type="presParOf" srcId="{7115E22E-4BDB-4C27-8341-F290047CE07C}" destId="{4944C0D6-250F-444E-ADBE-DF8121C7684C}" srcOrd="7" destOrd="0" presId="urn:microsoft.com/office/officeart/2005/8/layout/list1"/>
    <dgm:cxn modelId="{5A3261CD-2782-4EF4-9A8D-08C52D514171}" type="presParOf" srcId="{7115E22E-4BDB-4C27-8341-F290047CE07C}" destId="{B21D2663-76FC-4C39-854B-073C78182728}" srcOrd="8" destOrd="0" presId="urn:microsoft.com/office/officeart/2005/8/layout/list1"/>
    <dgm:cxn modelId="{C758EEE1-B8D0-4D0F-9E4D-C70ABD8F565F}" type="presParOf" srcId="{B21D2663-76FC-4C39-854B-073C78182728}" destId="{FD27F6FD-D933-4B19-AE9B-C46A090042A8}" srcOrd="0" destOrd="0" presId="urn:microsoft.com/office/officeart/2005/8/layout/list1"/>
    <dgm:cxn modelId="{02A7C3AC-3048-445F-9BEF-270AF7317840}" type="presParOf" srcId="{B21D2663-76FC-4C39-854B-073C78182728}" destId="{1F77EAEC-6430-40AC-AD8E-588345CE8263}" srcOrd="1" destOrd="0" presId="urn:microsoft.com/office/officeart/2005/8/layout/list1"/>
    <dgm:cxn modelId="{85A98EF7-66DD-47D5-85ED-106267C53811}" type="presParOf" srcId="{7115E22E-4BDB-4C27-8341-F290047CE07C}" destId="{BE5F0E86-E7E4-425C-A254-4BB7D8BFED72}" srcOrd="9" destOrd="0" presId="urn:microsoft.com/office/officeart/2005/8/layout/list1"/>
    <dgm:cxn modelId="{02ED9EEF-7F04-471A-9D88-1FE92F10D7AE}" type="presParOf" srcId="{7115E22E-4BDB-4C27-8341-F290047CE07C}" destId="{9B80D8EA-49C6-4BC7-BAAC-45DD759E5AF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8EBE682-4BF4-4879-BECB-7F4DD5CCF3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A76D770-4983-4808-82E9-A6959BD74341}">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2021 Average Daily Traffic (ADT) = 850</a:t>
          </a:r>
        </a:p>
      </dgm:t>
    </dgm:pt>
    <dgm:pt modelId="{C6476766-C97D-4FFC-B2A4-BFD651889071}" type="parTrans" cxnId="{30888A71-E8B5-47C0-83A7-A1527E205473}">
      <dgm:prSet/>
      <dgm:spPr/>
      <dgm:t>
        <a:bodyPr/>
        <a:lstStyle/>
        <a:p>
          <a:endParaRPr lang="en-US"/>
        </a:p>
      </dgm:t>
    </dgm:pt>
    <dgm:pt modelId="{F0303B93-759B-40E7-AC0E-2D0CC3BA40CF}" type="sibTrans" cxnId="{30888A71-E8B5-47C0-83A7-A1527E205473}">
      <dgm:prSet/>
      <dgm:spPr/>
      <dgm:t>
        <a:bodyPr/>
        <a:lstStyle/>
        <a:p>
          <a:endParaRPr lang="en-US"/>
        </a:p>
      </dgm:t>
    </dgm:pt>
    <dgm:pt modelId="{3228B1BF-7300-4308-A33F-EC4E43366859}">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2041 Projected ADT = 1300</a:t>
          </a:r>
        </a:p>
      </dgm:t>
    </dgm:pt>
    <dgm:pt modelId="{0256C39E-68A9-494D-A310-D850C004B2CA}" type="parTrans" cxnId="{19B60BC2-AC24-4231-9A9A-711E649B205C}">
      <dgm:prSet/>
      <dgm:spPr/>
      <dgm:t>
        <a:bodyPr/>
        <a:lstStyle/>
        <a:p>
          <a:endParaRPr lang="en-US"/>
        </a:p>
      </dgm:t>
    </dgm:pt>
    <dgm:pt modelId="{BED04E40-D00D-4F4B-ACCD-0FA2161C3855}" type="sibTrans" cxnId="{19B60BC2-AC24-4231-9A9A-711E649B205C}">
      <dgm:prSet/>
      <dgm:spPr/>
      <dgm:t>
        <a:bodyPr/>
        <a:lstStyle/>
        <a:p>
          <a:endParaRPr lang="en-US"/>
        </a:p>
      </dgm:t>
    </dgm:pt>
    <dgm:pt modelId="{3A7BA812-BBD2-451B-AD09-EC924DB9F924}">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5% Average Truck Traffic</a:t>
          </a:r>
        </a:p>
      </dgm:t>
    </dgm:pt>
    <dgm:pt modelId="{D4ADD06F-E11D-4B16-9CBD-3A4FACFF0CB3}" type="parTrans" cxnId="{72E495E8-38FA-4490-828D-E769ABF7DD0A}">
      <dgm:prSet/>
      <dgm:spPr/>
      <dgm:t>
        <a:bodyPr/>
        <a:lstStyle/>
        <a:p>
          <a:endParaRPr lang="en-US"/>
        </a:p>
      </dgm:t>
    </dgm:pt>
    <dgm:pt modelId="{D8F5B4CA-0CCB-4188-A349-0BF6E241C809}" type="sibTrans" cxnId="{72E495E8-38FA-4490-828D-E769ABF7DD0A}">
      <dgm:prSet/>
      <dgm:spPr/>
      <dgm:t>
        <a:bodyPr/>
        <a:lstStyle/>
        <a:p>
          <a:endParaRPr lang="en-US"/>
        </a:p>
      </dgm:t>
    </dgm:pt>
    <dgm:pt modelId="{567922BA-6404-47D9-BDBD-A17F6B0A2126}" type="pres">
      <dgm:prSet presAssocID="{E8EBE682-4BF4-4879-BECB-7F4DD5CCF39B}" presName="linear" presStyleCnt="0">
        <dgm:presLayoutVars>
          <dgm:dir/>
          <dgm:animLvl val="lvl"/>
          <dgm:resizeHandles val="exact"/>
        </dgm:presLayoutVars>
      </dgm:prSet>
      <dgm:spPr/>
    </dgm:pt>
    <dgm:pt modelId="{B590CF25-850E-43E9-93F5-C3A5B44AA207}" type="pres">
      <dgm:prSet presAssocID="{1A76D770-4983-4808-82E9-A6959BD74341}" presName="parentLin" presStyleCnt="0"/>
      <dgm:spPr/>
    </dgm:pt>
    <dgm:pt modelId="{8BE82F1C-6E46-47B8-A252-2415A2FE4152}" type="pres">
      <dgm:prSet presAssocID="{1A76D770-4983-4808-82E9-A6959BD74341}" presName="parentLeftMargin" presStyleLbl="node1" presStyleIdx="0" presStyleCnt="3"/>
      <dgm:spPr/>
    </dgm:pt>
    <dgm:pt modelId="{A0EC5624-86B4-48FD-BF20-C57C0577E27F}" type="pres">
      <dgm:prSet presAssocID="{1A76D770-4983-4808-82E9-A6959BD74341}" presName="parentText" presStyleLbl="node1" presStyleIdx="0" presStyleCnt="3">
        <dgm:presLayoutVars>
          <dgm:chMax val="0"/>
          <dgm:bulletEnabled val="1"/>
        </dgm:presLayoutVars>
      </dgm:prSet>
      <dgm:spPr>
        <a:xfrm>
          <a:off x="411480" y="207370"/>
          <a:ext cx="5760720" cy="678960"/>
        </a:xfrm>
        <a:prstGeom prst="roundRect">
          <a:avLst/>
        </a:prstGeom>
      </dgm:spPr>
    </dgm:pt>
    <dgm:pt modelId="{B090B3F4-2C21-4D61-939E-45359D28FF63}" type="pres">
      <dgm:prSet presAssocID="{1A76D770-4983-4808-82E9-A6959BD74341}" presName="negativeSpace" presStyleCnt="0"/>
      <dgm:spPr/>
    </dgm:pt>
    <dgm:pt modelId="{51988981-E4C9-4220-8CAF-D9D0BB3E1CEC}" type="pres">
      <dgm:prSet presAssocID="{1A76D770-4983-4808-82E9-A6959BD74341}" presName="childText" presStyleLbl="conFgAcc1" presStyleIdx="0" presStyleCnt="3">
        <dgm:presLayoutVars>
          <dgm:bulletEnabled val="1"/>
        </dgm:presLayoutVars>
      </dgm:prSet>
      <dgm:spPr>
        <a:xfrm>
          <a:off x="0" y="395110"/>
          <a:ext cx="8229600" cy="6552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51E1B665-08B1-4FEC-80D9-E2D754715FAE}" type="pres">
      <dgm:prSet presAssocID="{F0303B93-759B-40E7-AC0E-2D0CC3BA40CF}" presName="spaceBetweenRectangles" presStyleCnt="0"/>
      <dgm:spPr/>
    </dgm:pt>
    <dgm:pt modelId="{8608D0FB-1ED2-4D11-82F0-5587E0407FFE}" type="pres">
      <dgm:prSet presAssocID="{3228B1BF-7300-4308-A33F-EC4E43366859}" presName="parentLin" presStyleCnt="0"/>
      <dgm:spPr/>
    </dgm:pt>
    <dgm:pt modelId="{693DEA3A-C4FE-45E4-8DD0-E514BBA10A2F}" type="pres">
      <dgm:prSet presAssocID="{3228B1BF-7300-4308-A33F-EC4E43366859}" presName="parentLeftMargin" presStyleLbl="node1" presStyleIdx="0" presStyleCnt="3"/>
      <dgm:spPr/>
    </dgm:pt>
    <dgm:pt modelId="{C61427DC-68B6-4608-B3BD-E62C863718C3}" type="pres">
      <dgm:prSet presAssocID="{3228B1BF-7300-4308-A33F-EC4E43366859}" presName="parentText" presStyleLbl="node1" presStyleIdx="1" presStyleCnt="3">
        <dgm:presLayoutVars>
          <dgm:chMax val="0"/>
          <dgm:bulletEnabled val="1"/>
        </dgm:presLayoutVars>
      </dgm:prSet>
      <dgm:spPr>
        <a:xfrm>
          <a:off x="411480" y="1190710"/>
          <a:ext cx="5760720" cy="767520"/>
        </a:xfrm>
        <a:prstGeom prst="roundRect">
          <a:avLst/>
        </a:prstGeom>
      </dgm:spPr>
    </dgm:pt>
    <dgm:pt modelId="{8A8FC0B9-EFDA-485F-AADE-0897F5ECC157}" type="pres">
      <dgm:prSet presAssocID="{3228B1BF-7300-4308-A33F-EC4E43366859}" presName="negativeSpace" presStyleCnt="0"/>
      <dgm:spPr/>
    </dgm:pt>
    <dgm:pt modelId="{0ED8A58A-7C64-4DC3-9C71-C9E9D24243BC}" type="pres">
      <dgm:prSet presAssocID="{3228B1BF-7300-4308-A33F-EC4E43366859}" presName="childText" presStyleLbl="conFgAcc1" presStyleIdx="1" presStyleCnt="3">
        <dgm:presLayoutVars>
          <dgm:bulletEnabled val="1"/>
        </dgm:presLayoutVars>
      </dgm:prSet>
      <dgm:spPr>
        <a:xfrm>
          <a:off x="0" y="1574470"/>
          <a:ext cx="8229600" cy="6552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834D468C-E90C-4625-A0CB-595493AEE8D4}" type="pres">
      <dgm:prSet presAssocID="{BED04E40-D00D-4F4B-ACCD-0FA2161C3855}" presName="spaceBetweenRectangles" presStyleCnt="0"/>
      <dgm:spPr/>
    </dgm:pt>
    <dgm:pt modelId="{DA93536E-22B7-4653-9762-FCD9B203ED71}" type="pres">
      <dgm:prSet presAssocID="{3A7BA812-BBD2-451B-AD09-EC924DB9F924}" presName="parentLin" presStyleCnt="0"/>
      <dgm:spPr/>
    </dgm:pt>
    <dgm:pt modelId="{2A07DC09-A914-469F-AD94-0F2F2C06E2FB}" type="pres">
      <dgm:prSet presAssocID="{3A7BA812-BBD2-451B-AD09-EC924DB9F924}" presName="parentLeftMargin" presStyleLbl="node1" presStyleIdx="1" presStyleCnt="3"/>
      <dgm:spPr/>
    </dgm:pt>
    <dgm:pt modelId="{7252143C-F4C9-4570-A349-2BE93682B2CA}" type="pres">
      <dgm:prSet presAssocID="{3A7BA812-BBD2-451B-AD09-EC924DB9F924}" presName="parentText" presStyleLbl="node1" presStyleIdx="2" presStyleCnt="3">
        <dgm:presLayoutVars>
          <dgm:chMax val="0"/>
          <dgm:bulletEnabled val="1"/>
        </dgm:presLayoutVars>
      </dgm:prSet>
      <dgm:spPr>
        <a:xfrm>
          <a:off x="411480" y="2370070"/>
          <a:ext cx="5760720" cy="767520"/>
        </a:xfrm>
        <a:prstGeom prst="roundRect">
          <a:avLst/>
        </a:prstGeom>
      </dgm:spPr>
    </dgm:pt>
    <dgm:pt modelId="{DC1B5DA9-701E-4CE5-88D0-97450A8F40E0}" type="pres">
      <dgm:prSet presAssocID="{3A7BA812-BBD2-451B-AD09-EC924DB9F924}" presName="negativeSpace" presStyleCnt="0"/>
      <dgm:spPr/>
    </dgm:pt>
    <dgm:pt modelId="{A43F1DDD-50B3-41C5-8555-7C43F404529A}" type="pres">
      <dgm:prSet presAssocID="{3A7BA812-BBD2-451B-AD09-EC924DB9F924}" presName="childText" presStyleLbl="conFgAcc1" presStyleIdx="2" presStyleCnt="3">
        <dgm:presLayoutVars>
          <dgm:bulletEnabled val="1"/>
        </dgm:presLayoutVars>
      </dgm:prSet>
      <dgm:spPr>
        <a:xfrm>
          <a:off x="0" y="2753830"/>
          <a:ext cx="8229600" cy="6552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Lst>
  <dgm:cxnLst>
    <dgm:cxn modelId="{DCB7B400-0109-4659-9335-C9525A4B94DA}" type="presOf" srcId="{3A7BA812-BBD2-451B-AD09-EC924DB9F924}" destId="{2A07DC09-A914-469F-AD94-0F2F2C06E2FB}" srcOrd="0" destOrd="0" presId="urn:microsoft.com/office/officeart/2005/8/layout/list1"/>
    <dgm:cxn modelId="{1C909036-F55E-4B35-A763-7B71852C8A97}" type="presOf" srcId="{3228B1BF-7300-4308-A33F-EC4E43366859}" destId="{C61427DC-68B6-4608-B3BD-E62C863718C3}" srcOrd="1" destOrd="0" presId="urn:microsoft.com/office/officeart/2005/8/layout/list1"/>
    <dgm:cxn modelId="{30888A71-E8B5-47C0-83A7-A1527E205473}" srcId="{E8EBE682-4BF4-4879-BECB-7F4DD5CCF39B}" destId="{1A76D770-4983-4808-82E9-A6959BD74341}" srcOrd="0" destOrd="0" parTransId="{C6476766-C97D-4FFC-B2A4-BFD651889071}" sibTransId="{F0303B93-759B-40E7-AC0E-2D0CC3BA40CF}"/>
    <dgm:cxn modelId="{A2371257-BFA7-451E-9471-317E42A68D51}" type="presOf" srcId="{3228B1BF-7300-4308-A33F-EC4E43366859}" destId="{693DEA3A-C4FE-45E4-8DD0-E514BBA10A2F}" srcOrd="0" destOrd="0" presId="urn:microsoft.com/office/officeart/2005/8/layout/list1"/>
    <dgm:cxn modelId="{04C03B77-A344-402E-B0C8-3D85B74B0674}" type="presOf" srcId="{1A76D770-4983-4808-82E9-A6959BD74341}" destId="{8BE82F1C-6E46-47B8-A252-2415A2FE4152}" srcOrd="0" destOrd="0" presId="urn:microsoft.com/office/officeart/2005/8/layout/list1"/>
    <dgm:cxn modelId="{38B90B94-22AD-4D5E-8124-0401782887F5}" type="presOf" srcId="{E8EBE682-4BF4-4879-BECB-7F4DD5CCF39B}" destId="{567922BA-6404-47D9-BDBD-A17F6B0A2126}" srcOrd="0" destOrd="0" presId="urn:microsoft.com/office/officeart/2005/8/layout/list1"/>
    <dgm:cxn modelId="{19B60BC2-AC24-4231-9A9A-711E649B205C}" srcId="{E8EBE682-4BF4-4879-BECB-7F4DD5CCF39B}" destId="{3228B1BF-7300-4308-A33F-EC4E43366859}" srcOrd="1" destOrd="0" parTransId="{0256C39E-68A9-494D-A310-D850C004B2CA}" sibTransId="{BED04E40-D00D-4F4B-ACCD-0FA2161C3855}"/>
    <dgm:cxn modelId="{48E99ADF-38CD-4E35-90A9-73BB736FC5DA}" type="presOf" srcId="{3A7BA812-BBD2-451B-AD09-EC924DB9F924}" destId="{7252143C-F4C9-4570-A349-2BE93682B2CA}" srcOrd="1" destOrd="0" presId="urn:microsoft.com/office/officeart/2005/8/layout/list1"/>
    <dgm:cxn modelId="{72E495E8-38FA-4490-828D-E769ABF7DD0A}" srcId="{E8EBE682-4BF4-4879-BECB-7F4DD5CCF39B}" destId="{3A7BA812-BBD2-451B-AD09-EC924DB9F924}" srcOrd="2" destOrd="0" parTransId="{D4ADD06F-E11D-4B16-9CBD-3A4FACFF0CB3}" sibTransId="{D8F5B4CA-0CCB-4188-A349-0BF6E241C809}"/>
    <dgm:cxn modelId="{65872BEC-E570-4C5C-8EA5-5A6F9DB4E87F}" type="presOf" srcId="{1A76D770-4983-4808-82E9-A6959BD74341}" destId="{A0EC5624-86B4-48FD-BF20-C57C0577E27F}" srcOrd="1" destOrd="0" presId="urn:microsoft.com/office/officeart/2005/8/layout/list1"/>
    <dgm:cxn modelId="{D194A5E3-A62B-42EE-A470-90914DD1247D}" type="presParOf" srcId="{567922BA-6404-47D9-BDBD-A17F6B0A2126}" destId="{B590CF25-850E-43E9-93F5-C3A5B44AA207}" srcOrd="0" destOrd="0" presId="urn:microsoft.com/office/officeart/2005/8/layout/list1"/>
    <dgm:cxn modelId="{869AAE8F-A55B-4471-ADF6-42C96EB204FD}" type="presParOf" srcId="{B590CF25-850E-43E9-93F5-C3A5B44AA207}" destId="{8BE82F1C-6E46-47B8-A252-2415A2FE4152}" srcOrd="0" destOrd="0" presId="urn:microsoft.com/office/officeart/2005/8/layout/list1"/>
    <dgm:cxn modelId="{2683FE36-6EE6-45B3-B2A9-0236A395E056}" type="presParOf" srcId="{B590CF25-850E-43E9-93F5-C3A5B44AA207}" destId="{A0EC5624-86B4-48FD-BF20-C57C0577E27F}" srcOrd="1" destOrd="0" presId="urn:microsoft.com/office/officeart/2005/8/layout/list1"/>
    <dgm:cxn modelId="{371AEF73-BC5F-4A18-A265-AAD0ED0F07C5}" type="presParOf" srcId="{567922BA-6404-47D9-BDBD-A17F6B0A2126}" destId="{B090B3F4-2C21-4D61-939E-45359D28FF63}" srcOrd="1" destOrd="0" presId="urn:microsoft.com/office/officeart/2005/8/layout/list1"/>
    <dgm:cxn modelId="{22C665D8-0C58-45E4-9BB8-E0038EA9B39C}" type="presParOf" srcId="{567922BA-6404-47D9-BDBD-A17F6B0A2126}" destId="{51988981-E4C9-4220-8CAF-D9D0BB3E1CEC}" srcOrd="2" destOrd="0" presId="urn:microsoft.com/office/officeart/2005/8/layout/list1"/>
    <dgm:cxn modelId="{14495199-C5D6-4AA6-BFCE-49323E9EF018}" type="presParOf" srcId="{567922BA-6404-47D9-BDBD-A17F6B0A2126}" destId="{51E1B665-08B1-4FEC-80D9-E2D754715FAE}" srcOrd="3" destOrd="0" presId="urn:microsoft.com/office/officeart/2005/8/layout/list1"/>
    <dgm:cxn modelId="{338DC565-E1BA-4D22-88C7-7DAE7DC9AD95}" type="presParOf" srcId="{567922BA-6404-47D9-BDBD-A17F6B0A2126}" destId="{8608D0FB-1ED2-4D11-82F0-5587E0407FFE}" srcOrd="4" destOrd="0" presId="urn:microsoft.com/office/officeart/2005/8/layout/list1"/>
    <dgm:cxn modelId="{703C8E37-2FDD-42EE-A298-1745777A104B}" type="presParOf" srcId="{8608D0FB-1ED2-4D11-82F0-5587E0407FFE}" destId="{693DEA3A-C4FE-45E4-8DD0-E514BBA10A2F}" srcOrd="0" destOrd="0" presId="urn:microsoft.com/office/officeart/2005/8/layout/list1"/>
    <dgm:cxn modelId="{61A53297-64CA-499A-B4FC-E6CCF4DDA52C}" type="presParOf" srcId="{8608D0FB-1ED2-4D11-82F0-5587E0407FFE}" destId="{C61427DC-68B6-4608-B3BD-E62C863718C3}" srcOrd="1" destOrd="0" presId="urn:microsoft.com/office/officeart/2005/8/layout/list1"/>
    <dgm:cxn modelId="{652B4506-26DB-4226-9105-48E94BF0E4A0}" type="presParOf" srcId="{567922BA-6404-47D9-BDBD-A17F6B0A2126}" destId="{8A8FC0B9-EFDA-485F-AADE-0897F5ECC157}" srcOrd="5" destOrd="0" presId="urn:microsoft.com/office/officeart/2005/8/layout/list1"/>
    <dgm:cxn modelId="{5DA7BB39-B5C7-4AE2-9478-7728CB1FB8C5}" type="presParOf" srcId="{567922BA-6404-47D9-BDBD-A17F6B0A2126}" destId="{0ED8A58A-7C64-4DC3-9C71-C9E9D24243BC}" srcOrd="6" destOrd="0" presId="urn:microsoft.com/office/officeart/2005/8/layout/list1"/>
    <dgm:cxn modelId="{345CB6F9-B65B-4346-A636-BAA7C2408E97}" type="presParOf" srcId="{567922BA-6404-47D9-BDBD-A17F6B0A2126}" destId="{834D468C-E90C-4625-A0CB-595493AEE8D4}" srcOrd="7" destOrd="0" presId="urn:microsoft.com/office/officeart/2005/8/layout/list1"/>
    <dgm:cxn modelId="{5AE676F7-367A-4A9F-BF21-5D577540E3E4}" type="presParOf" srcId="{567922BA-6404-47D9-BDBD-A17F6B0A2126}" destId="{DA93536E-22B7-4653-9762-FCD9B203ED71}" srcOrd="8" destOrd="0" presId="urn:microsoft.com/office/officeart/2005/8/layout/list1"/>
    <dgm:cxn modelId="{E32AAB9C-11B9-4C7C-8DA4-912D73C389E8}" type="presParOf" srcId="{DA93536E-22B7-4653-9762-FCD9B203ED71}" destId="{2A07DC09-A914-469F-AD94-0F2F2C06E2FB}" srcOrd="0" destOrd="0" presId="urn:microsoft.com/office/officeart/2005/8/layout/list1"/>
    <dgm:cxn modelId="{10D28853-C408-4F7A-B697-751A7CB7CCBA}" type="presParOf" srcId="{DA93536E-22B7-4653-9762-FCD9B203ED71}" destId="{7252143C-F4C9-4570-A349-2BE93682B2CA}" srcOrd="1" destOrd="0" presId="urn:microsoft.com/office/officeart/2005/8/layout/list1"/>
    <dgm:cxn modelId="{1E54F4E8-00C7-46EE-82B0-A6B65B02B483}" type="presParOf" srcId="{567922BA-6404-47D9-BDBD-A17F6B0A2126}" destId="{DC1B5DA9-701E-4CE5-88D0-97450A8F40E0}" srcOrd="9" destOrd="0" presId="urn:microsoft.com/office/officeart/2005/8/layout/list1"/>
    <dgm:cxn modelId="{BF7EDB51-662A-4CF8-85A4-2949B255A318}" type="presParOf" srcId="{567922BA-6404-47D9-BDBD-A17F6B0A2126}" destId="{A43F1DDD-50B3-41C5-8555-7C43F404529A}"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D449C6-4D89-4CC2-8933-58215895668C}"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E4278228-DB8C-4E84-812D-F118E9548803}">
      <dgm:prSet/>
      <dgm:spPr>
        <a:solidFill>
          <a:srgbClr val="2E6A8C"/>
        </a:solidFill>
        <a:ln>
          <a:solidFill>
            <a:srgbClr val="2E6A8C"/>
          </a:solidFill>
        </a:ln>
      </dgm:spPr>
      <dgm:t>
        <a:bodyPr/>
        <a:lstStyle/>
        <a:p>
          <a:r>
            <a:rPr lang="en-US" b="1" dirty="0">
              <a:latin typeface="Calibri" panose="020F0502020204030204" pitchFamily="34" charset="0"/>
              <a:cs typeface="Calibri" panose="020F0502020204030204" pitchFamily="34" charset="0"/>
            </a:rPr>
            <a:t>5 Year Period from 2018 to 2022</a:t>
          </a:r>
          <a:endParaRPr lang="en-US" dirty="0">
            <a:latin typeface="Calibri" panose="020F0502020204030204" pitchFamily="34" charset="0"/>
            <a:cs typeface="Calibri" panose="020F0502020204030204" pitchFamily="34" charset="0"/>
          </a:endParaRPr>
        </a:p>
      </dgm:t>
    </dgm:pt>
    <dgm:pt modelId="{E883822F-5477-443F-B629-23AE32A114B6}" type="parTrans" cxnId="{96F19D2C-A0B0-4EB2-A775-03B4BFADAB38}">
      <dgm:prSet/>
      <dgm:spPr/>
      <dgm:t>
        <a:bodyPr/>
        <a:lstStyle/>
        <a:p>
          <a:endParaRPr lang="en-US"/>
        </a:p>
      </dgm:t>
    </dgm:pt>
    <dgm:pt modelId="{C02545F9-7AF1-4483-B889-0B6F4F20EBEF}" type="sibTrans" cxnId="{96F19D2C-A0B0-4EB2-A775-03B4BFADAB38}">
      <dgm:prSet/>
      <dgm:spPr/>
      <dgm:t>
        <a:bodyPr/>
        <a:lstStyle/>
        <a:p>
          <a:endParaRPr lang="en-US"/>
        </a:p>
      </dgm:t>
    </dgm:pt>
    <dgm:pt modelId="{4F3F0829-E9FD-4BAE-BA6A-71AA8B377C8F}">
      <dgm:prSet custT="1"/>
      <dgm:spPr>
        <a:solidFill>
          <a:srgbClr val="FDB917">
            <a:alpha val="90000"/>
          </a:srgbClr>
        </a:solidFill>
        <a:ln>
          <a:solidFill>
            <a:srgbClr val="741112"/>
          </a:solidFill>
        </a:ln>
      </dgm:spPr>
      <dgm:t>
        <a:bodyPr/>
        <a:lstStyle/>
        <a:p>
          <a:pPr>
            <a:spcAft>
              <a:spcPts val="300"/>
            </a:spcAft>
            <a:buNone/>
          </a:pPr>
          <a:r>
            <a:rPr lang="en-US" sz="2400" dirty="0">
              <a:solidFill>
                <a:srgbClr val="741112"/>
              </a:solidFill>
              <a:latin typeface="Calibri" panose="020F0502020204030204" pitchFamily="34" charset="0"/>
              <a:cs typeface="Calibri" panose="020F0502020204030204" pitchFamily="34" charset="0"/>
            </a:rPr>
            <a:t>61 Reported Crashes </a:t>
          </a:r>
        </a:p>
      </dgm:t>
    </dgm:pt>
    <dgm:pt modelId="{151D6913-1BF6-4834-841C-85C9B7A437DE}" type="parTrans" cxnId="{05632833-C7EC-4D12-9C67-9F0A97A4EBAB}">
      <dgm:prSet/>
      <dgm:spPr/>
      <dgm:t>
        <a:bodyPr/>
        <a:lstStyle/>
        <a:p>
          <a:endParaRPr lang="en-US"/>
        </a:p>
      </dgm:t>
    </dgm:pt>
    <dgm:pt modelId="{6A2EA4F3-F76C-4514-A10D-BBC743AF3E10}" type="sibTrans" cxnId="{05632833-C7EC-4D12-9C67-9F0A97A4EBAB}">
      <dgm:prSet/>
      <dgm:spPr/>
      <dgm:t>
        <a:bodyPr/>
        <a:lstStyle/>
        <a:p>
          <a:endParaRPr lang="en-US"/>
        </a:p>
      </dgm:t>
    </dgm:pt>
    <dgm:pt modelId="{B99286D5-418F-406F-8A97-835F278EED3D}">
      <dgm:prSet custT="1"/>
      <dgm:spPr>
        <a:solidFill>
          <a:srgbClr val="FDB917">
            <a:alpha val="90000"/>
          </a:srgbClr>
        </a:solidFill>
        <a:ln>
          <a:solidFill>
            <a:srgbClr val="741112"/>
          </a:solidFill>
        </a:ln>
      </dgm:spPr>
      <dgm:t>
        <a:bodyPr/>
        <a:lstStyle/>
        <a:p>
          <a:pPr>
            <a:spcAft>
              <a:spcPts val="300"/>
            </a:spcAft>
          </a:pPr>
          <a:r>
            <a:rPr lang="en-US" sz="2400" dirty="0">
              <a:solidFill>
                <a:srgbClr val="741112"/>
              </a:solidFill>
              <a:latin typeface="Calibri" panose="020F0502020204030204" pitchFamily="34" charset="0"/>
              <a:cs typeface="Calibri" panose="020F0502020204030204" pitchFamily="34" charset="0"/>
            </a:rPr>
            <a:t>42 Road Departure</a:t>
          </a:r>
        </a:p>
      </dgm:t>
    </dgm:pt>
    <dgm:pt modelId="{0BCB4679-6755-4F73-822B-386E3AF30E25}" type="parTrans" cxnId="{B2E8F0B1-B085-4529-9D5A-C261549474CA}">
      <dgm:prSet/>
      <dgm:spPr/>
      <dgm:t>
        <a:bodyPr/>
        <a:lstStyle/>
        <a:p>
          <a:endParaRPr lang="en-US"/>
        </a:p>
      </dgm:t>
    </dgm:pt>
    <dgm:pt modelId="{8786BC4A-3F6B-4CDA-909E-7F0A33279B0A}" type="sibTrans" cxnId="{B2E8F0B1-B085-4529-9D5A-C261549474CA}">
      <dgm:prSet/>
      <dgm:spPr/>
      <dgm:t>
        <a:bodyPr/>
        <a:lstStyle/>
        <a:p>
          <a:endParaRPr lang="en-US"/>
        </a:p>
      </dgm:t>
    </dgm:pt>
    <dgm:pt modelId="{4E58FD78-1C36-4AA4-99B6-BBF84EBA7D90}">
      <dgm:prSet custT="1"/>
      <dgm:spPr>
        <a:solidFill>
          <a:srgbClr val="FDB917">
            <a:alpha val="90000"/>
          </a:srgbClr>
        </a:solidFill>
        <a:ln>
          <a:solidFill>
            <a:srgbClr val="741112"/>
          </a:solidFill>
        </a:ln>
      </dgm:spPr>
      <dgm:t>
        <a:bodyPr/>
        <a:lstStyle/>
        <a:p>
          <a:pPr>
            <a:spcAft>
              <a:spcPts val="300"/>
            </a:spcAft>
          </a:pPr>
          <a:r>
            <a:rPr lang="en-US" sz="2400" dirty="0">
              <a:solidFill>
                <a:srgbClr val="741112"/>
              </a:solidFill>
              <a:latin typeface="Calibri" panose="020F0502020204030204" pitchFamily="34" charset="0"/>
              <a:cs typeface="Calibri" panose="020F0502020204030204" pitchFamily="34" charset="0"/>
            </a:rPr>
            <a:t>23 involved Motorcycles</a:t>
          </a:r>
        </a:p>
      </dgm:t>
    </dgm:pt>
    <dgm:pt modelId="{B5BCEE42-BF4F-4CB0-8D5F-8D5AE7125E36}" type="parTrans" cxnId="{4EAC16BF-FCA2-494C-AC73-6AFF261060A1}">
      <dgm:prSet/>
      <dgm:spPr/>
      <dgm:t>
        <a:bodyPr/>
        <a:lstStyle/>
        <a:p>
          <a:endParaRPr lang="en-US"/>
        </a:p>
      </dgm:t>
    </dgm:pt>
    <dgm:pt modelId="{BC2DCA3A-783C-46B5-932C-C62F3B26C5CC}" type="sibTrans" cxnId="{4EAC16BF-FCA2-494C-AC73-6AFF261060A1}">
      <dgm:prSet/>
      <dgm:spPr/>
      <dgm:t>
        <a:bodyPr/>
        <a:lstStyle/>
        <a:p>
          <a:endParaRPr lang="en-US"/>
        </a:p>
      </dgm:t>
    </dgm:pt>
    <dgm:pt modelId="{C18C98FA-9257-43C4-9F33-23CE073F8BFF}">
      <dgm:prSet custT="1"/>
      <dgm:spPr>
        <a:solidFill>
          <a:srgbClr val="FDB917">
            <a:alpha val="90000"/>
          </a:srgbClr>
        </a:solidFill>
        <a:ln>
          <a:solidFill>
            <a:srgbClr val="741112"/>
          </a:solidFill>
        </a:ln>
      </dgm:spPr>
      <dgm:t>
        <a:bodyPr/>
        <a:lstStyle/>
        <a:p>
          <a:pPr>
            <a:spcAft>
              <a:spcPts val="300"/>
            </a:spcAft>
          </a:pPr>
          <a:r>
            <a:rPr lang="en-US" sz="2400" dirty="0">
              <a:solidFill>
                <a:srgbClr val="741112"/>
              </a:solidFill>
              <a:latin typeface="Calibri" panose="020F0502020204030204" pitchFamily="34" charset="0"/>
              <a:cs typeface="Calibri" panose="020F0502020204030204" pitchFamily="34" charset="0"/>
            </a:rPr>
            <a:t>1 Fatal Crash</a:t>
          </a:r>
        </a:p>
      </dgm:t>
    </dgm:pt>
    <dgm:pt modelId="{DF596A2D-0B9C-4026-B9D6-C4B7C9F6CBF0}" type="parTrans" cxnId="{5E14906E-4822-4389-AE52-AB3AD2483F15}">
      <dgm:prSet/>
      <dgm:spPr/>
      <dgm:t>
        <a:bodyPr/>
        <a:lstStyle/>
        <a:p>
          <a:endParaRPr lang="en-US"/>
        </a:p>
      </dgm:t>
    </dgm:pt>
    <dgm:pt modelId="{15DD7B9A-73CC-49C6-9CF7-226F64F9F435}" type="sibTrans" cxnId="{5E14906E-4822-4389-AE52-AB3AD2483F15}">
      <dgm:prSet/>
      <dgm:spPr/>
      <dgm:t>
        <a:bodyPr/>
        <a:lstStyle/>
        <a:p>
          <a:endParaRPr lang="en-US"/>
        </a:p>
      </dgm:t>
    </dgm:pt>
    <dgm:pt modelId="{31378FC0-268B-472D-B457-B82424677F71}">
      <dgm:prSet custT="1"/>
      <dgm:spPr>
        <a:solidFill>
          <a:srgbClr val="FDB917">
            <a:alpha val="90000"/>
          </a:srgbClr>
        </a:solidFill>
        <a:ln>
          <a:solidFill>
            <a:srgbClr val="741112"/>
          </a:solidFill>
        </a:ln>
      </dgm:spPr>
      <dgm:t>
        <a:bodyPr/>
        <a:lstStyle/>
        <a:p>
          <a:pPr>
            <a:spcAft>
              <a:spcPts val="300"/>
            </a:spcAft>
          </a:pPr>
          <a:r>
            <a:rPr lang="en-US" sz="2400" dirty="0">
              <a:solidFill>
                <a:srgbClr val="741112"/>
              </a:solidFill>
              <a:latin typeface="Calibri" panose="020F0502020204030204" pitchFamily="34" charset="0"/>
              <a:cs typeface="Calibri" panose="020F0502020204030204" pitchFamily="34" charset="0"/>
            </a:rPr>
            <a:t>26 Injury Crashes</a:t>
          </a:r>
        </a:p>
      </dgm:t>
    </dgm:pt>
    <dgm:pt modelId="{1B0A5C8D-017F-492C-86B4-9EE52FE6C019}" type="parTrans" cxnId="{E331F986-B87A-450E-B003-7C23182C6CDD}">
      <dgm:prSet/>
      <dgm:spPr/>
      <dgm:t>
        <a:bodyPr/>
        <a:lstStyle/>
        <a:p>
          <a:endParaRPr lang="en-US"/>
        </a:p>
      </dgm:t>
    </dgm:pt>
    <dgm:pt modelId="{9848B920-9C81-4917-8047-D8EFFA3CE6D4}" type="sibTrans" cxnId="{E331F986-B87A-450E-B003-7C23182C6CDD}">
      <dgm:prSet/>
      <dgm:spPr/>
      <dgm:t>
        <a:bodyPr/>
        <a:lstStyle/>
        <a:p>
          <a:endParaRPr lang="en-US"/>
        </a:p>
      </dgm:t>
    </dgm:pt>
    <dgm:pt modelId="{7CA9F54D-B088-4C46-852B-FD7594E5B7DE}">
      <dgm:prSet custT="1"/>
      <dgm:spPr>
        <a:solidFill>
          <a:srgbClr val="2E6A8C"/>
        </a:solidFill>
        <a:ln w="25400" cap="flat" cmpd="sng" algn="ctr">
          <a:solidFill>
            <a:srgbClr val="2E6A8C"/>
          </a:solidFill>
          <a:prstDash val="solid"/>
        </a:ln>
        <a:effectLst/>
      </dgm:spPr>
      <dgm:t>
        <a:bodyPr spcFirstLastPara="0" vert="horz" wrap="square" lIns="106680" tIns="0" rIns="35560" bIns="0" numCol="1" spcCol="1270" anchor="ctr" anchorCtr="0"/>
        <a:lstStyle/>
        <a:p>
          <a:pPr marL="0" lvl="0" indent="0" algn="l" defTabSz="1244600">
            <a:lnSpc>
              <a:spcPct val="90000"/>
            </a:lnSpc>
            <a:spcBef>
              <a:spcPct val="0"/>
            </a:spcBef>
            <a:spcAft>
              <a:spcPct val="35000"/>
            </a:spcAft>
            <a:buNone/>
          </a:pPr>
          <a:r>
            <a:rPr lang="en-US" sz="2800" b="1" kern="1200" dirty="0">
              <a:solidFill>
                <a:srgbClr val="FFFFFF"/>
              </a:solidFill>
              <a:latin typeface="Calibri" panose="020F0502020204030204" pitchFamily="34" charset="0"/>
              <a:ea typeface="+mn-ea"/>
              <a:cs typeface="Calibri" panose="020F0502020204030204" pitchFamily="34" charset="0"/>
            </a:rPr>
            <a:t>Rural Principal Arterial</a:t>
          </a:r>
        </a:p>
      </dgm:t>
    </dgm:pt>
    <dgm:pt modelId="{05A3AC32-E4D8-4591-8CA4-C4EFC8954532}" type="parTrans" cxnId="{B839A039-66C4-4C86-93FB-821153C61BC3}">
      <dgm:prSet/>
      <dgm:spPr/>
      <dgm:t>
        <a:bodyPr/>
        <a:lstStyle/>
        <a:p>
          <a:endParaRPr lang="en-US"/>
        </a:p>
      </dgm:t>
    </dgm:pt>
    <dgm:pt modelId="{157E909C-95F8-40E7-B72C-FE961A581312}" type="sibTrans" cxnId="{B839A039-66C4-4C86-93FB-821153C61BC3}">
      <dgm:prSet/>
      <dgm:spPr/>
      <dgm:t>
        <a:bodyPr/>
        <a:lstStyle/>
        <a:p>
          <a:endParaRPr lang="en-US"/>
        </a:p>
      </dgm:t>
    </dgm:pt>
    <dgm:pt modelId="{8C4679BF-F198-4CD0-96AD-C90F76A5988D}">
      <dgm:prSet custT="1"/>
      <dgm:spPr>
        <a:solidFill>
          <a:srgbClr val="FDB917">
            <a:alpha val="90000"/>
          </a:srgbClr>
        </a:solidFill>
        <a:ln w="25400" cap="flat" cmpd="sng" algn="ctr">
          <a:solidFill>
            <a:srgbClr val="741112"/>
          </a:solidFill>
          <a:prstDash val="solid"/>
        </a:ln>
        <a:effectLst/>
      </dgm:spPr>
      <dgm:t>
        <a:bodyPr spcFirstLastPara="0" vert="horz" wrap="square" lIns="27940" tIns="83820" rIns="27940" bIns="27940" numCol="1" spcCol="1270" anchor="t" anchorCtr="0"/>
        <a:lstStyle/>
        <a:p>
          <a:pPr marL="228600" lvl="1" indent="-228600" algn="l" defTabSz="977900">
            <a:lnSpc>
              <a:spcPct val="90000"/>
            </a:lnSpc>
            <a:spcBef>
              <a:spcPct val="0"/>
            </a:spcBef>
            <a:spcAft>
              <a:spcPct val="15000"/>
            </a:spcAft>
            <a:buChar char="•"/>
          </a:pPr>
          <a:r>
            <a:rPr lang="en-US" sz="2200" kern="1200" dirty="0">
              <a:solidFill>
                <a:srgbClr val="741112"/>
              </a:solidFill>
              <a:latin typeface="Calibri" panose="020F0502020204030204" pitchFamily="34" charset="0"/>
              <a:ea typeface="+mn-ea"/>
              <a:cs typeface="Calibri" panose="020F0502020204030204" pitchFamily="34" charset="0"/>
            </a:rPr>
            <a:t>Reported Weighted Crash Rate = 8.5 crashes per MVMT</a:t>
          </a:r>
        </a:p>
      </dgm:t>
    </dgm:pt>
    <dgm:pt modelId="{FABF5186-8D97-486B-BA55-CCF06832DE53}" type="parTrans" cxnId="{D1720D14-6F87-4075-8775-FCF324AA8786}">
      <dgm:prSet/>
      <dgm:spPr/>
      <dgm:t>
        <a:bodyPr/>
        <a:lstStyle/>
        <a:p>
          <a:endParaRPr lang="en-US"/>
        </a:p>
      </dgm:t>
    </dgm:pt>
    <dgm:pt modelId="{2145C3FB-32D2-4EF4-B0D5-AD0E9F0BE18A}" type="sibTrans" cxnId="{D1720D14-6F87-4075-8775-FCF324AA8786}">
      <dgm:prSet/>
      <dgm:spPr/>
      <dgm:t>
        <a:bodyPr/>
        <a:lstStyle/>
        <a:p>
          <a:endParaRPr lang="en-US"/>
        </a:p>
      </dgm:t>
    </dgm:pt>
    <dgm:pt modelId="{5B66BF73-268D-4F41-A773-49E60B1C2A11}">
      <dgm:prSet custT="1"/>
      <dgm:spPr>
        <a:solidFill>
          <a:srgbClr val="FDB917">
            <a:alpha val="90000"/>
          </a:srgbClr>
        </a:solidFill>
        <a:ln w="25400" cap="flat" cmpd="sng" algn="ctr">
          <a:solidFill>
            <a:srgbClr val="741112"/>
          </a:solidFill>
          <a:prstDash val="solid"/>
        </a:ln>
        <a:effectLst/>
      </dgm:spPr>
      <dgm:t>
        <a:bodyPr spcFirstLastPara="0" vert="horz" wrap="square" lIns="27940" tIns="83820" rIns="27940" bIns="27940" numCol="1" spcCol="1270" anchor="t" anchorCtr="0"/>
        <a:lstStyle/>
        <a:p>
          <a:pPr marL="228600" lvl="1" indent="-228600" algn="l" defTabSz="977900">
            <a:lnSpc>
              <a:spcPct val="90000"/>
            </a:lnSpc>
            <a:spcBef>
              <a:spcPct val="0"/>
            </a:spcBef>
            <a:spcAft>
              <a:spcPct val="15000"/>
            </a:spcAft>
            <a:buChar char="•"/>
          </a:pPr>
          <a:r>
            <a:rPr lang="en-US" sz="2200" kern="1200" dirty="0">
              <a:solidFill>
                <a:srgbClr val="741112"/>
              </a:solidFill>
              <a:latin typeface="Calibri" panose="020F0502020204030204" pitchFamily="34" charset="0"/>
              <a:ea typeface="+mn-ea"/>
              <a:cs typeface="Calibri" panose="020F0502020204030204" pitchFamily="34" charset="0"/>
            </a:rPr>
            <a:t>Exceeds Statewide average Weighted Crash Rate for Similar Facilities (Statewide crash rate is 1.46) </a:t>
          </a:r>
        </a:p>
      </dgm:t>
    </dgm:pt>
    <dgm:pt modelId="{C2F808F3-87AF-4AE8-9648-60F81A06CB72}" type="parTrans" cxnId="{7B500701-6CF8-492E-911A-A4DFE1341590}">
      <dgm:prSet/>
      <dgm:spPr/>
      <dgm:t>
        <a:bodyPr/>
        <a:lstStyle/>
        <a:p>
          <a:endParaRPr lang="en-US"/>
        </a:p>
      </dgm:t>
    </dgm:pt>
    <dgm:pt modelId="{D48FA267-81E9-4D4A-B253-FB239B7C9B46}" type="sibTrans" cxnId="{7B500701-6CF8-492E-911A-A4DFE1341590}">
      <dgm:prSet/>
      <dgm:spPr/>
      <dgm:t>
        <a:bodyPr/>
        <a:lstStyle/>
        <a:p>
          <a:endParaRPr lang="en-US"/>
        </a:p>
      </dgm:t>
    </dgm:pt>
    <dgm:pt modelId="{A3233639-032B-45F9-9BCC-23B8673BB4F5}">
      <dgm:prSet custT="1"/>
      <dgm:spPr>
        <a:solidFill>
          <a:srgbClr val="FDB917">
            <a:alpha val="90000"/>
          </a:srgbClr>
        </a:solidFill>
        <a:ln w="25400" cap="flat" cmpd="sng" algn="ctr">
          <a:solidFill>
            <a:srgbClr val="741112"/>
          </a:solidFill>
          <a:prstDash val="solid"/>
        </a:ln>
        <a:effectLst/>
      </dgm:spPr>
      <dgm:t>
        <a:bodyPr spcFirstLastPara="0" vert="horz" wrap="square" lIns="27940" tIns="83820" rIns="27940" bIns="27940" numCol="1" spcCol="1270" anchor="t" anchorCtr="0"/>
        <a:lstStyle/>
        <a:p>
          <a:pPr marL="228600" lvl="1" indent="-228600" algn="l" defTabSz="977900">
            <a:lnSpc>
              <a:spcPct val="90000"/>
            </a:lnSpc>
            <a:spcBef>
              <a:spcPct val="0"/>
            </a:spcBef>
            <a:spcAft>
              <a:spcPct val="15000"/>
            </a:spcAft>
            <a:buChar char="•"/>
          </a:pPr>
          <a:r>
            <a:rPr lang="en-US" sz="2200" kern="1200" dirty="0">
              <a:solidFill>
                <a:srgbClr val="741112"/>
              </a:solidFill>
              <a:latin typeface="Calibri" panose="020F0502020204030204" pitchFamily="34" charset="0"/>
              <a:ea typeface="+mn-ea"/>
              <a:cs typeface="Calibri" panose="020F0502020204030204" pitchFamily="34" charset="0"/>
            </a:rPr>
            <a:t>High Potential for Crash Reduction</a:t>
          </a:r>
        </a:p>
      </dgm:t>
    </dgm:pt>
    <dgm:pt modelId="{DF2D7207-3856-424A-A315-254E86FE6EAE}" type="parTrans" cxnId="{B6F4C1A9-4C68-48EF-B382-CD801FAE928E}">
      <dgm:prSet/>
      <dgm:spPr/>
      <dgm:t>
        <a:bodyPr/>
        <a:lstStyle/>
        <a:p>
          <a:endParaRPr lang="en-US"/>
        </a:p>
      </dgm:t>
    </dgm:pt>
    <dgm:pt modelId="{6D694CA3-BAF8-4ACB-A44B-F05C0BE4F141}" type="sibTrans" cxnId="{B6F4C1A9-4C68-48EF-B382-CD801FAE928E}">
      <dgm:prSet/>
      <dgm:spPr/>
      <dgm:t>
        <a:bodyPr/>
        <a:lstStyle/>
        <a:p>
          <a:endParaRPr lang="en-US"/>
        </a:p>
      </dgm:t>
    </dgm:pt>
    <dgm:pt modelId="{F0EDFE1F-F937-4B32-982A-D0D324A7C410}" type="pres">
      <dgm:prSet presAssocID="{3BD449C6-4D89-4CC2-8933-58215895668C}" presName="diagram" presStyleCnt="0">
        <dgm:presLayoutVars>
          <dgm:dir/>
          <dgm:animLvl val="lvl"/>
          <dgm:resizeHandles val="exact"/>
        </dgm:presLayoutVars>
      </dgm:prSet>
      <dgm:spPr/>
    </dgm:pt>
    <dgm:pt modelId="{357BF292-0F49-4D6E-8BD6-CE262FCD7E0C}" type="pres">
      <dgm:prSet presAssocID="{E4278228-DB8C-4E84-812D-F118E9548803}" presName="compNode" presStyleCnt="0"/>
      <dgm:spPr/>
    </dgm:pt>
    <dgm:pt modelId="{EC24BA97-7EDD-4A66-85DF-1E80510B90A1}" type="pres">
      <dgm:prSet presAssocID="{E4278228-DB8C-4E84-812D-F118E9548803}" presName="childRect" presStyleLbl="bgAcc1" presStyleIdx="0" presStyleCnt="2" custLinFactNeighborX="6146">
        <dgm:presLayoutVars>
          <dgm:bulletEnabled val="1"/>
        </dgm:presLayoutVars>
      </dgm:prSet>
      <dgm:spPr/>
    </dgm:pt>
    <dgm:pt modelId="{A5236D87-1378-4569-AF7C-8FEBEA58A584}" type="pres">
      <dgm:prSet presAssocID="{E4278228-DB8C-4E84-812D-F118E9548803}" presName="parentText" presStyleLbl="node1" presStyleIdx="0" presStyleCnt="0">
        <dgm:presLayoutVars>
          <dgm:chMax val="0"/>
          <dgm:bulletEnabled val="1"/>
        </dgm:presLayoutVars>
      </dgm:prSet>
      <dgm:spPr/>
    </dgm:pt>
    <dgm:pt modelId="{D87AFC3E-B51A-4F77-AAFA-70007070D05D}" type="pres">
      <dgm:prSet presAssocID="{E4278228-DB8C-4E84-812D-F118E9548803}" presName="parentRect" presStyleLbl="alignNode1" presStyleIdx="0" presStyleCnt="2" custLinFactNeighborX="6146"/>
      <dgm:spPr/>
    </dgm:pt>
    <dgm:pt modelId="{E8BD09F3-F6AF-454E-8BAE-621D267E869E}" type="pres">
      <dgm:prSet presAssocID="{E4278228-DB8C-4E84-812D-F118E9548803}" presName="adorn" presStyleLbl="fgAccFollowNode1" presStyleIdx="0" presStyleCnt="2"/>
      <dgm:spPr>
        <a:noFill/>
        <a:ln>
          <a:noFill/>
        </a:ln>
      </dgm:spPr>
    </dgm:pt>
    <dgm:pt modelId="{F23BB4CD-E949-4151-84BC-5E46544196E1}" type="pres">
      <dgm:prSet presAssocID="{C02545F9-7AF1-4483-B889-0B6F4F20EBEF}" presName="sibTrans" presStyleLbl="sibTrans2D1" presStyleIdx="0" presStyleCnt="0"/>
      <dgm:spPr/>
    </dgm:pt>
    <dgm:pt modelId="{ABC869B3-E07E-46F2-B6CF-D92FD6BB991F}" type="pres">
      <dgm:prSet presAssocID="{7CA9F54D-B088-4C46-852B-FD7594E5B7DE}" presName="compNode" presStyleCnt="0"/>
      <dgm:spPr/>
    </dgm:pt>
    <dgm:pt modelId="{A34E5641-A9EC-4EEA-898E-4796CA0F726D}" type="pres">
      <dgm:prSet presAssocID="{7CA9F54D-B088-4C46-852B-FD7594E5B7DE}" presName="childRect" presStyleLbl="bgAcc1" presStyleIdx="1" presStyleCnt="2" custScaleX="100346" custLinFactNeighborX="2017">
        <dgm:presLayoutVars>
          <dgm:bulletEnabled val="1"/>
        </dgm:presLayoutVars>
      </dgm:prSet>
      <dgm:spPr>
        <a:xfrm>
          <a:off x="4273123" y="739497"/>
          <a:ext cx="3651777" cy="2725974"/>
        </a:xfrm>
        <a:prstGeom prst="round2SameRect">
          <a:avLst>
            <a:gd name="adj1" fmla="val 8000"/>
            <a:gd name="adj2" fmla="val 0"/>
          </a:avLst>
        </a:prstGeom>
      </dgm:spPr>
    </dgm:pt>
    <dgm:pt modelId="{9E45C94C-864F-42C1-B3EC-610F188B06B9}" type="pres">
      <dgm:prSet presAssocID="{7CA9F54D-B088-4C46-852B-FD7594E5B7DE}" presName="parentText" presStyleLbl="node1" presStyleIdx="0" presStyleCnt="0">
        <dgm:presLayoutVars>
          <dgm:chMax val="0"/>
          <dgm:bulletEnabled val="1"/>
        </dgm:presLayoutVars>
      </dgm:prSet>
      <dgm:spPr/>
    </dgm:pt>
    <dgm:pt modelId="{D01F7A96-3246-4377-B257-BAC11662041A}" type="pres">
      <dgm:prSet presAssocID="{7CA9F54D-B088-4C46-852B-FD7594E5B7DE}" presName="parentRect" presStyleLbl="alignNode1" presStyleIdx="1" presStyleCnt="2" custScaleX="100517" custLinFactNeighborX="1721"/>
      <dgm:spPr>
        <a:xfrm>
          <a:off x="4273123" y="3465472"/>
          <a:ext cx="3651777" cy="1172169"/>
        </a:xfrm>
        <a:prstGeom prst="rect">
          <a:avLst/>
        </a:prstGeom>
      </dgm:spPr>
    </dgm:pt>
    <dgm:pt modelId="{9138B46C-FCA0-4D43-BF3C-3EDBE636C30E}" type="pres">
      <dgm:prSet presAssocID="{7CA9F54D-B088-4C46-852B-FD7594E5B7DE}" presName="adorn" presStyleLbl="fgAccFollowNode1" presStyleIdx="1" presStyleCnt="2"/>
      <dgm:spPr>
        <a:noFill/>
        <a:ln>
          <a:noFill/>
        </a:ln>
      </dgm:spPr>
    </dgm:pt>
  </dgm:ptLst>
  <dgm:cxnLst>
    <dgm:cxn modelId="{7B500701-6CF8-492E-911A-A4DFE1341590}" srcId="{7CA9F54D-B088-4C46-852B-FD7594E5B7DE}" destId="{5B66BF73-268D-4F41-A773-49E60B1C2A11}" srcOrd="1" destOrd="0" parTransId="{C2F808F3-87AF-4AE8-9648-60F81A06CB72}" sibTransId="{D48FA267-81E9-4D4A-B253-FB239B7C9B46}"/>
    <dgm:cxn modelId="{6FA33D02-8E09-48F0-B4CC-771C6F40AD2D}" type="presOf" srcId="{B99286D5-418F-406F-8A97-835F278EED3D}" destId="{EC24BA97-7EDD-4A66-85DF-1E80510B90A1}" srcOrd="0" destOrd="1" presId="urn:microsoft.com/office/officeart/2005/8/layout/bList2"/>
    <dgm:cxn modelId="{7B2D6A09-1742-4C90-9B7C-A65356D0F639}" type="presOf" srcId="{4F3F0829-E9FD-4BAE-BA6A-71AA8B377C8F}" destId="{EC24BA97-7EDD-4A66-85DF-1E80510B90A1}" srcOrd="0" destOrd="0" presId="urn:microsoft.com/office/officeart/2005/8/layout/bList2"/>
    <dgm:cxn modelId="{A36D550A-749D-4E4E-8FEF-114B4B1DFD8F}" type="presOf" srcId="{4E58FD78-1C36-4AA4-99B6-BBF84EBA7D90}" destId="{EC24BA97-7EDD-4A66-85DF-1E80510B90A1}" srcOrd="0" destOrd="2" presId="urn:microsoft.com/office/officeart/2005/8/layout/bList2"/>
    <dgm:cxn modelId="{D1720D14-6F87-4075-8775-FCF324AA8786}" srcId="{7CA9F54D-B088-4C46-852B-FD7594E5B7DE}" destId="{8C4679BF-F198-4CD0-96AD-C90F76A5988D}" srcOrd="0" destOrd="0" parTransId="{FABF5186-8D97-486B-BA55-CCF06832DE53}" sibTransId="{2145C3FB-32D2-4EF4-B0D5-AD0E9F0BE18A}"/>
    <dgm:cxn modelId="{8B125E2C-8953-441C-8803-7B21626F9C0D}" type="presOf" srcId="{A3233639-032B-45F9-9BCC-23B8673BB4F5}" destId="{A34E5641-A9EC-4EEA-898E-4796CA0F726D}" srcOrd="0" destOrd="2" presId="urn:microsoft.com/office/officeart/2005/8/layout/bList2"/>
    <dgm:cxn modelId="{96F19D2C-A0B0-4EB2-A775-03B4BFADAB38}" srcId="{3BD449C6-4D89-4CC2-8933-58215895668C}" destId="{E4278228-DB8C-4E84-812D-F118E9548803}" srcOrd="0" destOrd="0" parTransId="{E883822F-5477-443F-B629-23AE32A114B6}" sibTransId="{C02545F9-7AF1-4483-B889-0B6F4F20EBEF}"/>
    <dgm:cxn modelId="{05632833-C7EC-4D12-9C67-9F0A97A4EBAB}" srcId="{E4278228-DB8C-4E84-812D-F118E9548803}" destId="{4F3F0829-E9FD-4BAE-BA6A-71AA8B377C8F}" srcOrd="0" destOrd="0" parTransId="{151D6913-1BF6-4834-841C-85C9B7A437DE}" sibTransId="{6A2EA4F3-F76C-4514-A10D-BBC743AF3E10}"/>
    <dgm:cxn modelId="{B839A039-66C4-4C86-93FB-821153C61BC3}" srcId="{3BD449C6-4D89-4CC2-8933-58215895668C}" destId="{7CA9F54D-B088-4C46-852B-FD7594E5B7DE}" srcOrd="1" destOrd="0" parTransId="{05A3AC32-E4D8-4591-8CA4-C4EFC8954532}" sibTransId="{157E909C-95F8-40E7-B72C-FE961A581312}"/>
    <dgm:cxn modelId="{3276655D-9269-4473-AAA8-7ECFE0F5AF77}" type="presOf" srcId="{C18C98FA-9257-43C4-9F33-23CE073F8BFF}" destId="{EC24BA97-7EDD-4A66-85DF-1E80510B90A1}" srcOrd="0" destOrd="3" presId="urn:microsoft.com/office/officeart/2005/8/layout/bList2"/>
    <dgm:cxn modelId="{5AD62F63-734E-4513-B212-794F32E7B565}" type="presOf" srcId="{3BD449C6-4D89-4CC2-8933-58215895668C}" destId="{F0EDFE1F-F937-4B32-982A-D0D324A7C410}" srcOrd="0" destOrd="0" presId="urn:microsoft.com/office/officeart/2005/8/layout/bList2"/>
    <dgm:cxn modelId="{5E14906E-4822-4389-AE52-AB3AD2483F15}" srcId="{4F3F0829-E9FD-4BAE-BA6A-71AA8B377C8F}" destId="{C18C98FA-9257-43C4-9F33-23CE073F8BFF}" srcOrd="2" destOrd="0" parTransId="{DF596A2D-0B9C-4026-B9D6-C4B7C9F6CBF0}" sibTransId="{15DD7B9A-73CC-49C6-9CF7-226F64F9F435}"/>
    <dgm:cxn modelId="{E331F986-B87A-450E-B003-7C23182C6CDD}" srcId="{4F3F0829-E9FD-4BAE-BA6A-71AA8B377C8F}" destId="{31378FC0-268B-472D-B457-B82424677F71}" srcOrd="3" destOrd="0" parTransId="{1B0A5C8D-017F-492C-86B4-9EE52FE6C019}" sibTransId="{9848B920-9C81-4917-8047-D8EFFA3CE6D4}"/>
    <dgm:cxn modelId="{B6F4C1A9-4C68-48EF-B382-CD801FAE928E}" srcId="{7CA9F54D-B088-4C46-852B-FD7594E5B7DE}" destId="{A3233639-032B-45F9-9BCC-23B8673BB4F5}" srcOrd="2" destOrd="0" parTransId="{DF2D7207-3856-424A-A315-254E86FE6EAE}" sibTransId="{6D694CA3-BAF8-4ACB-A44B-F05C0BE4F141}"/>
    <dgm:cxn modelId="{6D66BEB1-6886-4BDB-846C-35D8246B897D}" type="presOf" srcId="{31378FC0-268B-472D-B457-B82424677F71}" destId="{EC24BA97-7EDD-4A66-85DF-1E80510B90A1}" srcOrd="0" destOrd="4" presId="urn:microsoft.com/office/officeart/2005/8/layout/bList2"/>
    <dgm:cxn modelId="{B2E8F0B1-B085-4529-9D5A-C261549474CA}" srcId="{4F3F0829-E9FD-4BAE-BA6A-71AA8B377C8F}" destId="{B99286D5-418F-406F-8A97-835F278EED3D}" srcOrd="0" destOrd="0" parTransId="{0BCB4679-6755-4F73-822B-386E3AF30E25}" sibTransId="{8786BC4A-3F6B-4CDA-909E-7F0A33279B0A}"/>
    <dgm:cxn modelId="{3EEA80B5-EABD-4F1C-B371-7118ADF31DE0}" type="presOf" srcId="{7CA9F54D-B088-4C46-852B-FD7594E5B7DE}" destId="{D01F7A96-3246-4377-B257-BAC11662041A}" srcOrd="1" destOrd="0" presId="urn:microsoft.com/office/officeart/2005/8/layout/bList2"/>
    <dgm:cxn modelId="{5243BBB5-89CD-4DF0-B520-1D065CDD247A}" type="presOf" srcId="{7CA9F54D-B088-4C46-852B-FD7594E5B7DE}" destId="{9E45C94C-864F-42C1-B3EC-610F188B06B9}" srcOrd="0" destOrd="0" presId="urn:microsoft.com/office/officeart/2005/8/layout/bList2"/>
    <dgm:cxn modelId="{BD87E0B6-F399-4CFC-B4D0-F701A72B9B62}" type="presOf" srcId="{5B66BF73-268D-4F41-A773-49E60B1C2A11}" destId="{A34E5641-A9EC-4EEA-898E-4796CA0F726D}" srcOrd="0" destOrd="1" presId="urn:microsoft.com/office/officeart/2005/8/layout/bList2"/>
    <dgm:cxn modelId="{4EAC16BF-FCA2-494C-AC73-6AFF261060A1}" srcId="{4F3F0829-E9FD-4BAE-BA6A-71AA8B377C8F}" destId="{4E58FD78-1C36-4AA4-99B6-BBF84EBA7D90}" srcOrd="1" destOrd="0" parTransId="{B5BCEE42-BF4F-4CB0-8D5F-8D5AE7125E36}" sibTransId="{BC2DCA3A-783C-46B5-932C-C62F3B26C5CC}"/>
    <dgm:cxn modelId="{AEEA82C3-A644-445C-A498-0492275BC840}" type="presOf" srcId="{C02545F9-7AF1-4483-B889-0B6F4F20EBEF}" destId="{F23BB4CD-E949-4151-84BC-5E46544196E1}" srcOrd="0" destOrd="0" presId="urn:microsoft.com/office/officeart/2005/8/layout/bList2"/>
    <dgm:cxn modelId="{95FE46E6-2CC4-40E7-BA8B-C1B62F0A449E}" type="presOf" srcId="{8C4679BF-F198-4CD0-96AD-C90F76A5988D}" destId="{A34E5641-A9EC-4EEA-898E-4796CA0F726D}" srcOrd="0" destOrd="0" presId="urn:microsoft.com/office/officeart/2005/8/layout/bList2"/>
    <dgm:cxn modelId="{D1D168EB-A782-4173-9C2A-1EF2C34DF175}" type="presOf" srcId="{E4278228-DB8C-4E84-812D-F118E9548803}" destId="{D87AFC3E-B51A-4F77-AAFA-70007070D05D}" srcOrd="1" destOrd="0" presId="urn:microsoft.com/office/officeart/2005/8/layout/bList2"/>
    <dgm:cxn modelId="{DBC786F0-3572-441C-8D36-7F0EAED69E75}" type="presOf" srcId="{E4278228-DB8C-4E84-812D-F118E9548803}" destId="{A5236D87-1378-4569-AF7C-8FEBEA58A584}" srcOrd="0" destOrd="0" presId="urn:microsoft.com/office/officeart/2005/8/layout/bList2"/>
    <dgm:cxn modelId="{75EDF76C-F916-42F8-A689-5A2D36C16662}" type="presParOf" srcId="{F0EDFE1F-F937-4B32-982A-D0D324A7C410}" destId="{357BF292-0F49-4D6E-8BD6-CE262FCD7E0C}" srcOrd="0" destOrd="0" presId="urn:microsoft.com/office/officeart/2005/8/layout/bList2"/>
    <dgm:cxn modelId="{838AE6D0-6EE0-480D-9510-3410D7E776EA}" type="presParOf" srcId="{357BF292-0F49-4D6E-8BD6-CE262FCD7E0C}" destId="{EC24BA97-7EDD-4A66-85DF-1E80510B90A1}" srcOrd="0" destOrd="0" presId="urn:microsoft.com/office/officeart/2005/8/layout/bList2"/>
    <dgm:cxn modelId="{4342289D-5A22-400C-A1EF-FA1AF570D166}" type="presParOf" srcId="{357BF292-0F49-4D6E-8BD6-CE262FCD7E0C}" destId="{A5236D87-1378-4569-AF7C-8FEBEA58A584}" srcOrd="1" destOrd="0" presId="urn:microsoft.com/office/officeart/2005/8/layout/bList2"/>
    <dgm:cxn modelId="{B830C668-3875-4A03-AFB8-5C9594F56D95}" type="presParOf" srcId="{357BF292-0F49-4D6E-8BD6-CE262FCD7E0C}" destId="{D87AFC3E-B51A-4F77-AAFA-70007070D05D}" srcOrd="2" destOrd="0" presId="urn:microsoft.com/office/officeart/2005/8/layout/bList2"/>
    <dgm:cxn modelId="{EC171C88-7D75-4101-A86B-D4F961667EA6}" type="presParOf" srcId="{357BF292-0F49-4D6E-8BD6-CE262FCD7E0C}" destId="{E8BD09F3-F6AF-454E-8BAE-621D267E869E}" srcOrd="3" destOrd="0" presId="urn:microsoft.com/office/officeart/2005/8/layout/bList2"/>
    <dgm:cxn modelId="{51CFC85F-808C-494D-8E46-10A07FFEF5B2}" type="presParOf" srcId="{F0EDFE1F-F937-4B32-982A-D0D324A7C410}" destId="{F23BB4CD-E949-4151-84BC-5E46544196E1}" srcOrd="1" destOrd="0" presId="urn:microsoft.com/office/officeart/2005/8/layout/bList2"/>
    <dgm:cxn modelId="{6084C2A5-7699-4088-B14B-BFEB09B7EEDE}" type="presParOf" srcId="{F0EDFE1F-F937-4B32-982A-D0D324A7C410}" destId="{ABC869B3-E07E-46F2-B6CF-D92FD6BB991F}" srcOrd="2" destOrd="0" presId="urn:microsoft.com/office/officeart/2005/8/layout/bList2"/>
    <dgm:cxn modelId="{FA7C6523-8AB6-4440-98E4-17F4BB10D144}" type="presParOf" srcId="{ABC869B3-E07E-46F2-B6CF-D92FD6BB991F}" destId="{A34E5641-A9EC-4EEA-898E-4796CA0F726D}" srcOrd="0" destOrd="0" presId="urn:microsoft.com/office/officeart/2005/8/layout/bList2"/>
    <dgm:cxn modelId="{B0DB7BDA-BE96-4543-92DA-C3A247DE3C15}" type="presParOf" srcId="{ABC869B3-E07E-46F2-B6CF-D92FD6BB991F}" destId="{9E45C94C-864F-42C1-B3EC-610F188B06B9}" srcOrd="1" destOrd="0" presId="urn:microsoft.com/office/officeart/2005/8/layout/bList2"/>
    <dgm:cxn modelId="{8AA04A3D-8A16-44D2-B684-8A4B666B8EDA}" type="presParOf" srcId="{ABC869B3-E07E-46F2-B6CF-D92FD6BB991F}" destId="{D01F7A96-3246-4377-B257-BAC11662041A}" srcOrd="2" destOrd="0" presId="urn:microsoft.com/office/officeart/2005/8/layout/bList2"/>
    <dgm:cxn modelId="{5C4DFCE4-F668-49D8-B468-C6876F593E7A}" type="presParOf" srcId="{ABC869B3-E07E-46F2-B6CF-D92FD6BB991F}" destId="{9138B46C-FCA0-4D43-BF3C-3EDBE636C30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38E999-F357-4430-8CBB-09161BE45C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546F4A8-3B1B-4D38-953C-D0DC5590FEFC}">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Poor pavement condition</a:t>
          </a:r>
        </a:p>
      </dgm:t>
    </dgm:pt>
    <dgm:pt modelId="{BA83FAD8-AE63-494F-8E92-1FFAAA65F478}" type="par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3CC37F27-012C-4E9C-A27C-2EFD1E1F643C}" type="sib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E63A0CA6-0B95-4D46-8102-F6FC34B8DDCF}">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r>
            <a:rPr lang="en-US" sz="2600" b="1" kern="1200" dirty="0">
              <a:solidFill>
                <a:srgbClr val="FFFFFF"/>
              </a:solidFill>
              <a:latin typeface="Calibri" panose="020F0502020204030204" pitchFamily="34" charset="0"/>
              <a:ea typeface="+mn-ea"/>
              <a:cs typeface="Calibri" panose="020F0502020204030204" pitchFamily="34" charset="0"/>
            </a:rPr>
            <a:t>Eroded roadway edges</a:t>
          </a:r>
        </a:p>
      </dgm:t>
    </dgm:pt>
    <dgm:pt modelId="{43BA081B-8E84-42B5-BC64-11725D100459}" type="parTrans" cxnId="{66C0705D-F568-4541-93D1-926F49066E18}">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14F0CCDC-948B-46DB-B47A-9F2109269FD4}" type="sibTrans" cxnId="{66C0705D-F568-4541-93D1-926F49066E18}">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79AE091C-7CCD-49B5-9F56-48964E2A2975}">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20 curves have reduced advisory speeds</a:t>
          </a:r>
        </a:p>
      </dgm:t>
    </dgm:pt>
    <dgm:pt modelId="{146E3FE5-CDC0-43F3-A838-52D4C90E6F9C}" type="parTrans" cxnId="{7C6038BD-66D5-4C59-A34D-771220A1D2C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CCADF748-29A7-4E45-87B8-3F6882F5E099}" type="sibTrans" cxnId="{7C6038BD-66D5-4C59-A34D-771220A1D2C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F8418DA2-7F0F-4189-AB7F-E4BBA69F7081}">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High crash volume</a:t>
          </a:r>
        </a:p>
      </dgm:t>
    </dgm:pt>
    <dgm:pt modelId="{4FE0BD64-94F2-42C4-A179-3111A8B187A6}" type="parTrans" cxnId="{1EC9CFCB-B3A2-4400-847D-D25E2C4E91D0}">
      <dgm:prSet/>
      <dgm:spPr/>
      <dgm:t>
        <a:bodyPr/>
        <a:lstStyle/>
        <a:p>
          <a:endParaRPr lang="en-US"/>
        </a:p>
      </dgm:t>
    </dgm:pt>
    <dgm:pt modelId="{62D99245-7269-49C2-919F-26D5D4766F5B}" type="sibTrans" cxnId="{1EC9CFCB-B3A2-4400-847D-D25E2C4E91D0}">
      <dgm:prSet/>
      <dgm:spPr/>
      <dgm:t>
        <a:bodyPr/>
        <a:lstStyle/>
        <a:p>
          <a:endParaRPr lang="en-US"/>
        </a:p>
      </dgm:t>
    </dgm:pt>
    <dgm:pt modelId="{8BDF1E74-5FF1-474A-A497-69A5B95CACBD}" type="pres">
      <dgm:prSet presAssocID="{FE38E999-F357-4430-8CBB-09161BE45CCE}" presName="linear" presStyleCnt="0">
        <dgm:presLayoutVars>
          <dgm:dir/>
          <dgm:animLvl val="lvl"/>
          <dgm:resizeHandles val="exact"/>
        </dgm:presLayoutVars>
      </dgm:prSet>
      <dgm:spPr/>
    </dgm:pt>
    <dgm:pt modelId="{D4C704F0-7064-40CF-B568-7226B5116562}" type="pres">
      <dgm:prSet presAssocID="{0546F4A8-3B1B-4D38-953C-D0DC5590FEFC}" presName="parentLin" presStyleCnt="0"/>
      <dgm:spPr/>
    </dgm:pt>
    <dgm:pt modelId="{2C321202-17C5-48F0-89E1-78ACC986B5C6}" type="pres">
      <dgm:prSet presAssocID="{0546F4A8-3B1B-4D38-953C-D0DC5590FEFC}" presName="parentLeftMargin" presStyleLbl="node1" presStyleIdx="0" presStyleCnt="4"/>
      <dgm:spPr/>
    </dgm:pt>
    <dgm:pt modelId="{C1621F69-AD5B-46D1-8C1C-241FDF21299A}" type="pres">
      <dgm:prSet presAssocID="{0546F4A8-3B1B-4D38-953C-D0DC5590FEFC}" presName="parentText" presStyleLbl="node1" presStyleIdx="0" presStyleCnt="4">
        <dgm:presLayoutVars>
          <dgm:chMax val="0"/>
          <dgm:bulletEnabled val="1"/>
        </dgm:presLayoutVars>
      </dgm:prSet>
      <dgm:spPr>
        <a:xfrm>
          <a:off x="411480" y="60161"/>
          <a:ext cx="5760720" cy="413280"/>
        </a:xfrm>
        <a:prstGeom prst="roundRect">
          <a:avLst/>
        </a:prstGeom>
      </dgm:spPr>
    </dgm:pt>
    <dgm:pt modelId="{35B4A0B6-7CB7-478E-AC8B-1CB2A94718C0}" type="pres">
      <dgm:prSet presAssocID="{0546F4A8-3B1B-4D38-953C-D0DC5590FEFC}" presName="negativeSpace" presStyleCnt="0"/>
      <dgm:spPr/>
    </dgm:pt>
    <dgm:pt modelId="{F0A7EF89-84B7-4AD8-9BF4-DC09701C9C18}" type="pres">
      <dgm:prSet presAssocID="{0546F4A8-3B1B-4D38-953C-D0DC5590FEFC}" presName="childText" presStyleLbl="conFgAcc1" presStyleIdx="0" presStyleCnt="4">
        <dgm:presLayoutVars>
          <dgm:bulletEnabled val="1"/>
        </dgm:presLayoutVars>
      </dgm:prSet>
      <dgm:spPr>
        <a:xfrm>
          <a:off x="0" y="266801"/>
          <a:ext cx="8229600" cy="3528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8B7FBCAA-05A2-474F-9C1F-0E62CFC90984}" type="pres">
      <dgm:prSet presAssocID="{3CC37F27-012C-4E9C-A27C-2EFD1E1F643C}" presName="spaceBetweenRectangles" presStyleCnt="0"/>
      <dgm:spPr/>
    </dgm:pt>
    <dgm:pt modelId="{6E732930-3794-40D0-9285-85F7FAE4D034}" type="pres">
      <dgm:prSet presAssocID="{E63A0CA6-0B95-4D46-8102-F6FC34B8DDCF}" presName="parentLin" presStyleCnt="0"/>
      <dgm:spPr/>
    </dgm:pt>
    <dgm:pt modelId="{6DC8C818-3AC3-4E5B-9494-C7496F23120D}" type="pres">
      <dgm:prSet presAssocID="{E63A0CA6-0B95-4D46-8102-F6FC34B8DDCF}" presName="parentLeftMargin" presStyleLbl="node1" presStyleIdx="0" presStyleCnt="4"/>
      <dgm:spPr/>
    </dgm:pt>
    <dgm:pt modelId="{92A3B12F-D82E-4128-A2B9-C7DE4D2CBD8A}" type="pres">
      <dgm:prSet presAssocID="{E63A0CA6-0B95-4D46-8102-F6FC34B8DDCF}" presName="parentText" presStyleLbl="node1" presStyleIdx="1" presStyleCnt="4">
        <dgm:presLayoutVars>
          <dgm:chMax val="0"/>
          <dgm:bulletEnabled val="1"/>
        </dgm:presLayoutVars>
      </dgm:prSet>
      <dgm:spPr>
        <a:xfrm>
          <a:off x="411480" y="695201"/>
          <a:ext cx="5760720" cy="413280"/>
        </a:xfrm>
        <a:prstGeom prst="roundRect">
          <a:avLst/>
        </a:prstGeom>
      </dgm:spPr>
    </dgm:pt>
    <dgm:pt modelId="{3A75D080-CC62-4D66-A49B-4DB9F2E4E324}" type="pres">
      <dgm:prSet presAssocID="{E63A0CA6-0B95-4D46-8102-F6FC34B8DDCF}" presName="negativeSpace" presStyleCnt="0"/>
      <dgm:spPr/>
    </dgm:pt>
    <dgm:pt modelId="{1277993C-1BC0-4EAF-ADF8-8FEB820B5A16}" type="pres">
      <dgm:prSet presAssocID="{E63A0CA6-0B95-4D46-8102-F6FC34B8DDCF}" presName="childText" presStyleLbl="conFgAcc1" presStyleIdx="1" presStyleCnt="4">
        <dgm:presLayoutVars>
          <dgm:bulletEnabled val="1"/>
        </dgm:presLayoutVars>
      </dgm:prSet>
      <dgm:spPr>
        <a:xfrm>
          <a:off x="0" y="901842"/>
          <a:ext cx="8229600" cy="3528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9AF5A056-30D0-424C-A062-3DBF7C548929}" type="pres">
      <dgm:prSet presAssocID="{14F0CCDC-948B-46DB-B47A-9F2109269FD4}" presName="spaceBetweenRectangles" presStyleCnt="0"/>
      <dgm:spPr/>
    </dgm:pt>
    <dgm:pt modelId="{69C24E79-D9A4-41C4-A44B-76A11744427F}" type="pres">
      <dgm:prSet presAssocID="{79AE091C-7CCD-49B5-9F56-48964E2A2975}" presName="parentLin" presStyleCnt="0"/>
      <dgm:spPr/>
    </dgm:pt>
    <dgm:pt modelId="{9FA55458-0B81-4D05-B529-A02530FFA82E}" type="pres">
      <dgm:prSet presAssocID="{79AE091C-7CCD-49B5-9F56-48964E2A2975}" presName="parentLeftMargin" presStyleLbl="node1" presStyleIdx="1" presStyleCnt="4"/>
      <dgm:spPr/>
    </dgm:pt>
    <dgm:pt modelId="{05EE5F40-B0AF-4027-A3F5-3AACD8D4AE09}" type="pres">
      <dgm:prSet presAssocID="{79AE091C-7CCD-49B5-9F56-48964E2A2975}" presName="parentText" presStyleLbl="node1" presStyleIdx="2" presStyleCnt="4" custScaleY="139947">
        <dgm:presLayoutVars>
          <dgm:chMax val="0"/>
          <dgm:bulletEnabled val="1"/>
        </dgm:presLayoutVars>
      </dgm:prSet>
      <dgm:spPr>
        <a:xfrm>
          <a:off x="411480" y="1330242"/>
          <a:ext cx="5760720" cy="413280"/>
        </a:xfrm>
        <a:prstGeom prst="roundRect">
          <a:avLst/>
        </a:prstGeom>
      </dgm:spPr>
    </dgm:pt>
    <dgm:pt modelId="{B552FAA0-29BE-47D9-A7DD-424245F6CA36}" type="pres">
      <dgm:prSet presAssocID="{79AE091C-7CCD-49B5-9F56-48964E2A2975}" presName="negativeSpace" presStyleCnt="0"/>
      <dgm:spPr/>
    </dgm:pt>
    <dgm:pt modelId="{99595964-5994-45C4-A92C-20171530CCF4}" type="pres">
      <dgm:prSet presAssocID="{79AE091C-7CCD-49B5-9F56-48964E2A2975}" presName="childText" presStyleLbl="conFgAcc1" presStyleIdx="2" presStyleCnt="4">
        <dgm:presLayoutVars>
          <dgm:bulletEnabled val="1"/>
        </dgm:presLayoutVars>
      </dgm:prSet>
      <dgm:spPr>
        <a:xfrm>
          <a:off x="0" y="1536882"/>
          <a:ext cx="8229600" cy="352800"/>
        </a:xfrm>
        <a:prstGeom prst="rect">
          <a:avLst/>
        </a:prstGeom>
        <a:solidFill>
          <a:srgbClr val="FFFFFF">
            <a:hueOff val="0"/>
            <a:satOff val="0"/>
            <a:lumOff val="0"/>
            <a:alpha val="50000"/>
          </a:srgbClr>
        </a:solidFill>
        <a:ln w="25400" cap="flat" cmpd="sng" algn="ctr">
          <a:solidFill>
            <a:srgbClr val="2E6A8C"/>
          </a:solidFill>
          <a:prstDash val="solid"/>
        </a:ln>
        <a:effectLst/>
      </dgm:spPr>
    </dgm:pt>
    <dgm:pt modelId="{91E7887B-ED57-4CFE-BFC2-1930819C3B6F}" type="pres">
      <dgm:prSet presAssocID="{CCADF748-29A7-4E45-87B8-3F6882F5E099}" presName="spaceBetweenRectangles" presStyleCnt="0"/>
      <dgm:spPr/>
    </dgm:pt>
    <dgm:pt modelId="{B8BA8855-E128-4829-8349-4D6AC4E0651A}" type="pres">
      <dgm:prSet presAssocID="{F8418DA2-7F0F-4189-AB7F-E4BBA69F7081}" presName="parentLin" presStyleCnt="0"/>
      <dgm:spPr/>
    </dgm:pt>
    <dgm:pt modelId="{6E53E3AD-2E65-4BA3-85B7-65B8F4332408}" type="pres">
      <dgm:prSet presAssocID="{F8418DA2-7F0F-4189-AB7F-E4BBA69F7081}" presName="parentLeftMargin" presStyleLbl="node1" presStyleIdx="2" presStyleCnt="4"/>
      <dgm:spPr/>
    </dgm:pt>
    <dgm:pt modelId="{366AF820-CB2D-424D-8BC4-F768EB631E3B}" type="pres">
      <dgm:prSet presAssocID="{F8418DA2-7F0F-4189-AB7F-E4BBA69F7081}" presName="parentText" presStyleLbl="node1" presStyleIdx="3" presStyleCnt="4">
        <dgm:presLayoutVars>
          <dgm:chMax val="0"/>
          <dgm:bulletEnabled val="1"/>
        </dgm:presLayoutVars>
      </dgm:prSet>
      <dgm:spPr/>
    </dgm:pt>
    <dgm:pt modelId="{E10B06FA-3C32-4A91-B5F0-879BA233ADFF}" type="pres">
      <dgm:prSet presAssocID="{F8418DA2-7F0F-4189-AB7F-E4BBA69F7081}" presName="negativeSpace" presStyleCnt="0"/>
      <dgm:spPr/>
    </dgm:pt>
    <dgm:pt modelId="{FF34B774-FAD7-4E45-A71B-E4D2C516B3D5}" type="pres">
      <dgm:prSet presAssocID="{F8418DA2-7F0F-4189-AB7F-E4BBA69F7081}" presName="childText" presStyleLbl="conFgAcc1" presStyleIdx="3" presStyleCnt="4">
        <dgm:presLayoutVars>
          <dgm:bulletEnabled val="1"/>
        </dgm:presLayoutVars>
      </dgm:prSet>
      <dgm:spPr>
        <a:ln>
          <a:solidFill>
            <a:srgbClr val="2E6A8C"/>
          </a:solidFill>
        </a:ln>
      </dgm:spPr>
    </dgm:pt>
  </dgm:ptLst>
  <dgm:cxnLst>
    <dgm:cxn modelId="{C404BF0D-3582-4E5A-8496-EA6A65CB0C8E}" type="presOf" srcId="{FE38E999-F357-4430-8CBB-09161BE45CCE}" destId="{8BDF1E74-5FF1-474A-A497-69A5B95CACBD}" srcOrd="0" destOrd="0" presId="urn:microsoft.com/office/officeart/2005/8/layout/list1"/>
    <dgm:cxn modelId="{BCA1941B-148D-4509-A9DA-2013EE6B5206}" srcId="{FE38E999-F357-4430-8CBB-09161BE45CCE}" destId="{0546F4A8-3B1B-4D38-953C-D0DC5590FEFC}" srcOrd="0" destOrd="0" parTransId="{BA83FAD8-AE63-494F-8E92-1FFAAA65F478}" sibTransId="{3CC37F27-012C-4E9C-A27C-2EFD1E1F643C}"/>
    <dgm:cxn modelId="{BDE64A30-8965-4A3B-8126-B5566B2BBC04}" type="presOf" srcId="{E63A0CA6-0B95-4D46-8102-F6FC34B8DDCF}" destId="{6DC8C818-3AC3-4E5B-9494-C7496F23120D}" srcOrd="0" destOrd="0" presId="urn:microsoft.com/office/officeart/2005/8/layout/list1"/>
    <dgm:cxn modelId="{66C0705D-F568-4541-93D1-926F49066E18}" srcId="{FE38E999-F357-4430-8CBB-09161BE45CCE}" destId="{E63A0CA6-0B95-4D46-8102-F6FC34B8DDCF}" srcOrd="1" destOrd="0" parTransId="{43BA081B-8E84-42B5-BC64-11725D100459}" sibTransId="{14F0CCDC-948B-46DB-B47A-9F2109269FD4}"/>
    <dgm:cxn modelId="{4933A56B-1209-4A1E-B6B6-4D4558948D4B}" type="presOf" srcId="{F8418DA2-7F0F-4189-AB7F-E4BBA69F7081}" destId="{6E53E3AD-2E65-4BA3-85B7-65B8F4332408}" srcOrd="0" destOrd="0" presId="urn:microsoft.com/office/officeart/2005/8/layout/list1"/>
    <dgm:cxn modelId="{81E2B86B-E2E0-45A9-8D6D-DAEEAECE0995}" type="presOf" srcId="{F8418DA2-7F0F-4189-AB7F-E4BBA69F7081}" destId="{366AF820-CB2D-424D-8BC4-F768EB631E3B}" srcOrd="1" destOrd="0" presId="urn:microsoft.com/office/officeart/2005/8/layout/list1"/>
    <dgm:cxn modelId="{B941AD54-E517-4698-921E-FBF86553C146}" type="presOf" srcId="{0546F4A8-3B1B-4D38-953C-D0DC5590FEFC}" destId="{C1621F69-AD5B-46D1-8C1C-241FDF21299A}" srcOrd="1" destOrd="0" presId="urn:microsoft.com/office/officeart/2005/8/layout/list1"/>
    <dgm:cxn modelId="{5999F394-74C6-461E-BB8A-8547B10D43AA}" type="presOf" srcId="{79AE091C-7CCD-49B5-9F56-48964E2A2975}" destId="{9FA55458-0B81-4D05-B529-A02530FFA82E}" srcOrd="0" destOrd="0" presId="urn:microsoft.com/office/officeart/2005/8/layout/list1"/>
    <dgm:cxn modelId="{F5AF2298-2590-4916-BEB9-8E539E68FAA9}" type="presOf" srcId="{79AE091C-7CCD-49B5-9F56-48964E2A2975}" destId="{05EE5F40-B0AF-4027-A3F5-3AACD8D4AE09}" srcOrd="1" destOrd="0" presId="urn:microsoft.com/office/officeart/2005/8/layout/list1"/>
    <dgm:cxn modelId="{7C6038BD-66D5-4C59-A34D-771220A1D2CA}" srcId="{FE38E999-F357-4430-8CBB-09161BE45CCE}" destId="{79AE091C-7CCD-49B5-9F56-48964E2A2975}" srcOrd="2" destOrd="0" parTransId="{146E3FE5-CDC0-43F3-A838-52D4C90E6F9C}" sibTransId="{CCADF748-29A7-4E45-87B8-3F6882F5E099}"/>
    <dgm:cxn modelId="{A28788BE-9283-4B2E-9055-A9CBA56BEDA0}" type="presOf" srcId="{E63A0CA6-0B95-4D46-8102-F6FC34B8DDCF}" destId="{92A3B12F-D82E-4128-A2B9-C7DE4D2CBD8A}" srcOrd="1" destOrd="0" presId="urn:microsoft.com/office/officeart/2005/8/layout/list1"/>
    <dgm:cxn modelId="{1EC9CFCB-B3A2-4400-847D-D25E2C4E91D0}" srcId="{FE38E999-F357-4430-8CBB-09161BE45CCE}" destId="{F8418DA2-7F0F-4189-AB7F-E4BBA69F7081}" srcOrd="3" destOrd="0" parTransId="{4FE0BD64-94F2-42C4-A179-3111A8B187A6}" sibTransId="{62D99245-7269-49C2-919F-26D5D4766F5B}"/>
    <dgm:cxn modelId="{DC5829F5-DA98-4621-ACD3-B8FA550B3DDF}" type="presOf" srcId="{0546F4A8-3B1B-4D38-953C-D0DC5590FEFC}" destId="{2C321202-17C5-48F0-89E1-78ACC986B5C6}" srcOrd="0" destOrd="0" presId="urn:microsoft.com/office/officeart/2005/8/layout/list1"/>
    <dgm:cxn modelId="{17D662B3-E0DB-464E-84A3-18A73CBCCED3}" type="presParOf" srcId="{8BDF1E74-5FF1-474A-A497-69A5B95CACBD}" destId="{D4C704F0-7064-40CF-B568-7226B5116562}" srcOrd="0" destOrd="0" presId="urn:microsoft.com/office/officeart/2005/8/layout/list1"/>
    <dgm:cxn modelId="{7586FA73-1443-4AB9-9DD0-1D073794EE32}" type="presParOf" srcId="{D4C704F0-7064-40CF-B568-7226B5116562}" destId="{2C321202-17C5-48F0-89E1-78ACC986B5C6}" srcOrd="0" destOrd="0" presId="urn:microsoft.com/office/officeart/2005/8/layout/list1"/>
    <dgm:cxn modelId="{03AF6BD0-2436-40B8-816D-01B4B7BDB632}" type="presParOf" srcId="{D4C704F0-7064-40CF-B568-7226B5116562}" destId="{C1621F69-AD5B-46D1-8C1C-241FDF21299A}" srcOrd="1" destOrd="0" presId="urn:microsoft.com/office/officeart/2005/8/layout/list1"/>
    <dgm:cxn modelId="{DB266A28-4592-45EB-826C-A64356737412}" type="presParOf" srcId="{8BDF1E74-5FF1-474A-A497-69A5B95CACBD}" destId="{35B4A0B6-7CB7-478E-AC8B-1CB2A94718C0}" srcOrd="1" destOrd="0" presId="urn:microsoft.com/office/officeart/2005/8/layout/list1"/>
    <dgm:cxn modelId="{E70CF472-B736-4E33-91F6-FB6A0817C6FF}" type="presParOf" srcId="{8BDF1E74-5FF1-474A-A497-69A5B95CACBD}" destId="{F0A7EF89-84B7-4AD8-9BF4-DC09701C9C18}" srcOrd="2" destOrd="0" presId="urn:microsoft.com/office/officeart/2005/8/layout/list1"/>
    <dgm:cxn modelId="{C2DBFBE1-A6F8-489D-B087-E0C2CE5695B9}" type="presParOf" srcId="{8BDF1E74-5FF1-474A-A497-69A5B95CACBD}" destId="{8B7FBCAA-05A2-474F-9C1F-0E62CFC90984}" srcOrd="3" destOrd="0" presId="urn:microsoft.com/office/officeart/2005/8/layout/list1"/>
    <dgm:cxn modelId="{4AD0284C-11C2-4652-A377-5DCA93F2C7AE}" type="presParOf" srcId="{8BDF1E74-5FF1-474A-A497-69A5B95CACBD}" destId="{6E732930-3794-40D0-9285-85F7FAE4D034}" srcOrd="4" destOrd="0" presId="urn:microsoft.com/office/officeart/2005/8/layout/list1"/>
    <dgm:cxn modelId="{C09FD456-FA83-4E80-8A22-52D74187DA69}" type="presParOf" srcId="{6E732930-3794-40D0-9285-85F7FAE4D034}" destId="{6DC8C818-3AC3-4E5B-9494-C7496F23120D}" srcOrd="0" destOrd="0" presId="urn:microsoft.com/office/officeart/2005/8/layout/list1"/>
    <dgm:cxn modelId="{77E887E1-ABE5-4DB4-8A26-30D1545F8556}" type="presParOf" srcId="{6E732930-3794-40D0-9285-85F7FAE4D034}" destId="{92A3B12F-D82E-4128-A2B9-C7DE4D2CBD8A}" srcOrd="1" destOrd="0" presId="urn:microsoft.com/office/officeart/2005/8/layout/list1"/>
    <dgm:cxn modelId="{12C64C21-63D0-4CB6-911F-B9A0A726B0D8}" type="presParOf" srcId="{8BDF1E74-5FF1-474A-A497-69A5B95CACBD}" destId="{3A75D080-CC62-4D66-A49B-4DB9F2E4E324}" srcOrd="5" destOrd="0" presId="urn:microsoft.com/office/officeart/2005/8/layout/list1"/>
    <dgm:cxn modelId="{C4042A93-EB38-4850-B337-AFA07DEBDF7A}" type="presParOf" srcId="{8BDF1E74-5FF1-474A-A497-69A5B95CACBD}" destId="{1277993C-1BC0-4EAF-ADF8-8FEB820B5A16}" srcOrd="6" destOrd="0" presId="urn:microsoft.com/office/officeart/2005/8/layout/list1"/>
    <dgm:cxn modelId="{45C0CA18-7363-451B-A04D-AE804131145D}" type="presParOf" srcId="{8BDF1E74-5FF1-474A-A497-69A5B95CACBD}" destId="{9AF5A056-30D0-424C-A062-3DBF7C548929}" srcOrd="7" destOrd="0" presId="urn:microsoft.com/office/officeart/2005/8/layout/list1"/>
    <dgm:cxn modelId="{BDEEB74B-30C7-413B-8060-B705D7FB1E32}" type="presParOf" srcId="{8BDF1E74-5FF1-474A-A497-69A5B95CACBD}" destId="{69C24E79-D9A4-41C4-A44B-76A11744427F}" srcOrd="8" destOrd="0" presId="urn:microsoft.com/office/officeart/2005/8/layout/list1"/>
    <dgm:cxn modelId="{A82BBCC1-99AA-477F-B652-C4328DDC6EC7}" type="presParOf" srcId="{69C24E79-D9A4-41C4-A44B-76A11744427F}" destId="{9FA55458-0B81-4D05-B529-A02530FFA82E}" srcOrd="0" destOrd="0" presId="urn:microsoft.com/office/officeart/2005/8/layout/list1"/>
    <dgm:cxn modelId="{9D69B261-C499-42A9-B4BF-49C8BE094C02}" type="presParOf" srcId="{69C24E79-D9A4-41C4-A44B-76A11744427F}" destId="{05EE5F40-B0AF-4027-A3F5-3AACD8D4AE09}" srcOrd="1" destOrd="0" presId="urn:microsoft.com/office/officeart/2005/8/layout/list1"/>
    <dgm:cxn modelId="{268165C4-2367-4456-9374-C914BF9EEA4F}" type="presParOf" srcId="{8BDF1E74-5FF1-474A-A497-69A5B95CACBD}" destId="{B552FAA0-29BE-47D9-A7DD-424245F6CA36}" srcOrd="9" destOrd="0" presId="urn:microsoft.com/office/officeart/2005/8/layout/list1"/>
    <dgm:cxn modelId="{456B3D5B-2270-4FDA-86BA-34F0FAF58272}" type="presParOf" srcId="{8BDF1E74-5FF1-474A-A497-69A5B95CACBD}" destId="{99595964-5994-45C4-A92C-20171530CCF4}" srcOrd="10" destOrd="0" presId="urn:microsoft.com/office/officeart/2005/8/layout/list1"/>
    <dgm:cxn modelId="{971A205F-BD9C-490E-8785-A576D53C1D15}" type="presParOf" srcId="{8BDF1E74-5FF1-474A-A497-69A5B95CACBD}" destId="{91E7887B-ED57-4CFE-BFC2-1930819C3B6F}" srcOrd="11" destOrd="0" presId="urn:microsoft.com/office/officeart/2005/8/layout/list1"/>
    <dgm:cxn modelId="{5A0FE09C-6429-4529-8129-74344AF46F46}" type="presParOf" srcId="{8BDF1E74-5FF1-474A-A497-69A5B95CACBD}" destId="{B8BA8855-E128-4829-8349-4D6AC4E0651A}" srcOrd="12" destOrd="0" presId="urn:microsoft.com/office/officeart/2005/8/layout/list1"/>
    <dgm:cxn modelId="{AC1445F7-1EC6-43F3-9C21-C790DA02B469}" type="presParOf" srcId="{B8BA8855-E128-4829-8349-4D6AC4E0651A}" destId="{6E53E3AD-2E65-4BA3-85B7-65B8F4332408}" srcOrd="0" destOrd="0" presId="urn:microsoft.com/office/officeart/2005/8/layout/list1"/>
    <dgm:cxn modelId="{E7EE33C8-459B-417A-8B49-12AC21AD48FC}" type="presParOf" srcId="{B8BA8855-E128-4829-8349-4D6AC4E0651A}" destId="{366AF820-CB2D-424D-8BC4-F768EB631E3B}" srcOrd="1" destOrd="0" presId="urn:microsoft.com/office/officeart/2005/8/layout/list1"/>
    <dgm:cxn modelId="{EAFA67C3-1DB7-4F9B-A986-EFACEB8195F9}" type="presParOf" srcId="{8BDF1E74-5FF1-474A-A497-69A5B95CACBD}" destId="{E10B06FA-3C32-4A91-B5F0-879BA233ADFF}" srcOrd="13" destOrd="0" presId="urn:microsoft.com/office/officeart/2005/8/layout/list1"/>
    <dgm:cxn modelId="{C8A46A71-C585-4B39-82E2-C892737A1D5D}" type="presParOf" srcId="{8BDF1E74-5FF1-474A-A497-69A5B95CACBD}" destId="{FF34B774-FAD7-4E45-A71B-E4D2C516B3D5}"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38E999-F357-4430-8CBB-09161BE45C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546F4A8-3B1B-4D38-953C-D0DC5590FEFC}">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Widen Roadway – 6 feet Shoulders</a:t>
          </a:r>
        </a:p>
      </dgm:t>
    </dgm:pt>
    <dgm:pt modelId="{BA83FAD8-AE63-494F-8E92-1FFAAA65F478}" type="par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3CC37F27-012C-4E9C-A27C-2EFD1E1F643C}" type="sib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E63A0CA6-0B95-4D46-8102-F6FC34B8DDCF}">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r>
            <a:rPr lang="en-US" sz="2600" b="1" kern="1200" dirty="0">
              <a:solidFill>
                <a:srgbClr val="FFFFFF"/>
              </a:solidFill>
              <a:latin typeface="Calibri" panose="020F0502020204030204" pitchFamily="34" charset="0"/>
              <a:ea typeface="+mn-ea"/>
              <a:cs typeface="Calibri" panose="020F0502020204030204" pitchFamily="34" charset="0"/>
            </a:rPr>
            <a:t>Addition of Roadside Pullouts</a:t>
          </a:r>
        </a:p>
      </dgm:t>
    </dgm:pt>
    <dgm:pt modelId="{43BA081B-8E84-42B5-BC64-11725D100459}" type="parTrans" cxnId="{66C0705D-F568-4541-93D1-926F49066E18}">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14F0CCDC-948B-46DB-B47A-9F2109269FD4}" type="sibTrans" cxnId="{66C0705D-F568-4541-93D1-926F49066E18}">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79AE091C-7CCD-49B5-9F56-48964E2A2975}">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Speed Management Signage/Devices</a:t>
          </a:r>
        </a:p>
      </dgm:t>
    </dgm:pt>
    <dgm:pt modelId="{146E3FE5-CDC0-43F3-A838-52D4C90E6F9C}" type="parTrans" cxnId="{7C6038BD-66D5-4C59-A34D-771220A1D2C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CCADF748-29A7-4E45-87B8-3F6882F5E099}" type="sibTrans" cxnId="{7C6038BD-66D5-4C59-A34D-771220A1D2C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405BB0A2-1D36-43F7-B978-E43CC4C6271A}">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Curve and Motorcycle Safety Treatments</a:t>
          </a:r>
        </a:p>
      </dgm:t>
    </dgm:pt>
    <dgm:pt modelId="{CD8312DC-EB13-4DC5-A412-69A940DD8FA6}" type="parTrans" cxnId="{D2602FE2-C739-4B90-A7E0-96C3E9BE64FE}">
      <dgm:prSet/>
      <dgm:spPr/>
      <dgm:t>
        <a:bodyPr/>
        <a:lstStyle/>
        <a:p>
          <a:endParaRPr lang="en-US"/>
        </a:p>
      </dgm:t>
    </dgm:pt>
    <dgm:pt modelId="{966A3006-09BB-488A-B992-5452CDC5E4A1}" type="sibTrans" cxnId="{D2602FE2-C739-4B90-A7E0-96C3E9BE64FE}">
      <dgm:prSet/>
      <dgm:spPr/>
      <dgm:t>
        <a:bodyPr/>
        <a:lstStyle/>
        <a:p>
          <a:endParaRPr lang="en-US"/>
        </a:p>
      </dgm:t>
    </dgm:pt>
    <dgm:pt modelId="{76DCFB13-30A0-4D95-93E2-903DD71243E1}">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Addition of Surface Friction</a:t>
          </a:r>
        </a:p>
      </dgm:t>
    </dgm:pt>
    <dgm:pt modelId="{701CD989-D237-4A1C-99C3-B668D0AC50E9}" type="parTrans" cxnId="{4521B8E8-7168-4013-B012-4A0568200683}">
      <dgm:prSet/>
      <dgm:spPr/>
      <dgm:t>
        <a:bodyPr/>
        <a:lstStyle/>
        <a:p>
          <a:endParaRPr lang="en-US"/>
        </a:p>
      </dgm:t>
    </dgm:pt>
    <dgm:pt modelId="{1A117560-0885-453F-B380-44AEB73122E9}" type="sibTrans" cxnId="{4521B8E8-7168-4013-B012-4A0568200683}">
      <dgm:prSet/>
      <dgm:spPr/>
      <dgm:t>
        <a:bodyPr/>
        <a:lstStyle/>
        <a:p>
          <a:endParaRPr lang="en-US"/>
        </a:p>
      </dgm:t>
    </dgm:pt>
    <dgm:pt modelId="{8BDF1E74-5FF1-474A-A497-69A5B95CACBD}" type="pres">
      <dgm:prSet presAssocID="{FE38E999-F357-4430-8CBB-09161BE45CCE}" presName="linear" presStyleCnt="0">
        <dgm:presLayoutVars>
          <dgm:dir/>
          <dgm:animLvl val="lvl"/>
          <dgm:resizeHandles val="exact"/>
        </dgm:presLayoutVars>
      </dgm:prSet>
      <dgm:spPr/>
    </dgm:pt>
    <dgm:pt modelId="{D4C704F0-7064-40CF-B568-7226B5116562}" type="pres">
      <dgm:prSet presAssocID="{0546F4A8-3B1B-4D38-953C-D0DC5590FEFC}" presName="parentLin" presStyleCnt="0"/>
      <dgm:spPr/>
    </dgm:pt>
    <dgm:pt modelId="{2C321202-17C5-48F0-89E1-78ACC986B5C6}" type="pres">
      <dgm:prSet presAssocID="{0546F4A8-3B1B-4D38-953C-D0DC5590FEFC}" presName="parentLeftMargin" presStyleLbl="node1" presStyleIdx="0" presStyleCnt="5"/>
      <dgm:spPr/>
    </dgm:pt>
    <dgm:pt modelId="{C1621F69-AD5B-46D1-8C1C-241FDF21299A}" type="pres">
      <dgm:prSet presAssocID="{0546F4A8-3B1B-4D38-953C-D0DC5590FEFC}" presName="parentText" presStyleLbl="node1" presStyleIdx="0" presStyleCnt="5">
        <dgm:presLayoutVars>
          <dgm:chMax val="0"/>
          <dgm:bulletEnabled val="1"/>
        </dgm:presLayoutVars>
      </dgm:prSet>
      <dgm:spPr>
        <a:xfrm>
          <a:off x="411480" y="60161"/>
          <a:ext cx="5760720" cy="413280"/>
        </a:xfrm>
        <a:prstGeom prst="roundRect">
          <a:avLst/>
        </a:prstGeom>
      </dgm:spPr>
    </dgm:pt>
    <dgm:pt modelId="{35B4A0B6-7CB7-478E-AC8B-1CB2A94718C0}" type="pres">
      <dgm:prSet presAssocID="{0546F4A8-3B1B-4D38-953C-D0DC5590FEFC}" presName="negativeSpace" presStyleCnt="0"/>
      <dgm:spPr/>
    </dgm:pt>
    <dgm:pt modelId="{F0A7EF89-84B7-4AD8-9BF4-DC09701C9C18}" type="pres">
      <dgm:prSet presAssocID="{0546F4A8-3B1B-4D38-953C-D0DC5590FEFC}" presName="childText" presStyleLbl="conFgAcc1" presStyleIdx="0" presStyleCnt="5">
        <dgm:presLayoutVars>
          <dgm:bulletEnabled val="1"/>
        </dgm:presLayoutVars>
      </dgm:prSet>
      <dgm:spPr>
        <a:xfrm>
          <a:off x="0" y="266801"/>
          <a:ext cx="8229600" cy="3528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8B7FBCAA-05A2-474F-9C1F-0E62CFC90984}" type="pres">
      <dgm:prSet presAssocID="{3CC37F27-012C-4E9C-A27C-2EFD1E1F643C}" presName="spaceBetweenRectangles" presStyleCnt="0"/>
      <dgm:spPr/>
    </dgm:pt>
    <dgm:pt modelId="{6E732930-3794-40D0-9285-85F7FAE4D034}" type="pres">
      <dgm:prSet presAssocID="{E63A0CA6-0B95-4D46-8102-F6FC34B8DDCF}" presName="parentLin" presStyleCnt="0"/>
      <dgm:spPr/>
    </dgm:pt>
    <dgm:pt modelId="{6DC8C818-3AC3-4E5B-9494-C7496F23120D}" type="pres">
      <dgm:prSet presAssocID="{E63A0CA6-0B95-4D46-8102-F6FC34B8DDCF}" presName="parentLeftMargin" presStyleLbl="node1" presStyleIdx="0" presStyleCnt="5"/>
      <dgm:spPr/>
    </dgm:pt>
    <dgm:pt modelId="{92A3B12F-D82E-4128-A2B9-C7DE4D2CBD8A}" type="pres">
      <dgm:prSet presAssocID="{E63A0CA6-0B95-4D46-8102-F6FC34B8DDCF}" presName="parentText" presStyleLbl="node1" presStyleIdx="1" presStyleCnt="5">
        <dgm:presLayoutVars>
          <dgm:chMax val="0"/>
          <dgm:bulletEnabled val="1"/>
        </dgm:presLayoutVars>
      </dgm:prSet>
      <dgm:spPr>
        <a:xfrm>
          <a:off x="411480" y="695201"/>
          <a:ext cx="5760720" cy="413280"/>
        </a:xfrm>
        <a:prstGeom prst="roundRect">
          <a:avLst/>
        </a:prstGeom>
      </dgm:spPr>
    </dgm:pt>
    <dgm:pt modelId="{3A75D080-CC62-4D66-A49B-4DB9F2E4E324}" type="pres">
      <dgm:prSet presAssocID="{E63A0CA6-0B95-4D46-8102-F6FC34B8DDCF}" presName="negativeSpace" presStyleCnt="0"/>
      <dgm:spPr/>
    </dgm:pt>
    <dgm:pt modelId="{1277993C-1BC0-4EAF-ADF8-8FEB820B5A16}" type="pres">
      <dgm:prSet presAssocID="{E63A0CA6-0B95-4D46-8102-F6FC34B8DDCF}" presName="childText" presStyleLbl="conFgAcc1" presStyleIdx="1" presStyleCnt="5">
        <dgm:presLayoutVars>
          <dgm:bulletEnabled val="1"/>
        </dgm:presLayoutVars>
      </dgm:prSet>
      <dgm:spPr>
        <a:xfrm>
          <a:off x="0" y="901842"/>
          <a:ext cx="8229600" cy="3528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9AF5A056-30D0-424C-A062-3DBF7C548929}" type="pres">
      <dgm:prSet presAssocID="{14F0CCDC-948B-46DB-B47A-9F2109269FD4}" presName="spaceBetweenRectangles" presStyleCnt="0"/>
      <dgm:spPr/>
    </dgm:pt>
    <dgm:pt modelId="{69C24E79-D9A4-41C4-A44B-76A11744427F}" type="pres">
      <dgm:prSet presAssocID="{79AE091C-7CCD-49B5-9F56-48964E2A2975}" presName="parentLin" presStyleCnt="0"/>
      <dgm:spPr/>
    </dgm:pt>
    <dgm:pt modelId="{9FA55458-0B81-4D05-B529-A02530FFA82E}" type="pres">
      <dgm:prSet presAssocID="{79AE091C-7CCD-49B5-9F56-48964E2A2975}" presName="parentLeftMargin" presStyleLbl="node1" presStyleIdx="1" presStyleCnt="5"/>
      <dgm:spPr/>
    </dgm:pt>
    <dgm:pt modelId="{05EE5F40-B0AF-4027-A3F5-3AACD8D4AE09}" type="pres">
      <dgm:prSet presAssocID="{79AE091C-7CCD-49B5-9F56-48964E2A2975}" presName="parentText" presStyleLbl="node1" presStyleIdx="2" presStyleCnt="5">
        <dgm:presLayoutVars>
          <dgm:chMax val="0"/>
          <dgm:bulletEnabled val="1"/>
        </dgm:presLayoutVars>
      </dgm:prSet>
      <dgm:spPr>
        <a:xfrm>
          <a:off x="411480" y="1330242"/>
          <a:ext cx="5760720" cy="413280"/>
        </a:xfrm>
        <a:prstGeom prst="roundRect">
          <a:avLst/>
        </a:prstGeom>
      </dgm:spPr>
    </dgm:pt>
    <dgm:pt modelId="{B552FAA0-29BE-47D9-A7DD-424245F6CA36}" type="pres">
      <dgm:prSet presAssocID="{79AE091C-7CCD-49B5-9F56-48964E2A2975}" presName="negativeSpace" presStyleCnt="0"/>
      <dgm:spPr/>
    </dgm:pt>
    <dgm:pt modelId="{99595964-5994-45C4-A92C-20171530CCF4}" type="pres">
      <dgm:prSet presAssocID="{79AE091C-7CCD-49B5-9F56-48964E2A2975}" presName="childText" presStyleLbl="conFgAcc1" presStyleIdx="2" presStyleCnt="5">
        <dgm:presLayoutVars>
          <dgm:bulletEnabled val="1"/>
        </dgm:presLayoutVars>
      </dgm:prSet>
      <dgm:spPr>
        <a:xfrm>
          <a:off x="0" y="1536882"/>
          <a:ext cx="8229600" cy="352800"/>
        </a:xfrm>
        <a:prstGeom prst="rect">
          <a:avLst/>
        </a:prstGeom>
        <a:solidFill>
          <a:srgbClr val="FFFFFF">
            <a:hueOff val="0"/>
            <a:satOff val="0"/>
            <a:lumOff val="0"/>
            <a:alpha val="50000"/>
          </a:srgbClr>
        </a:solidFill>
        <a:ln w="25400" cap="flat" cmpd="sng" algn="ctr">
          <a:solidFill>
            <a:srgbClr val="2E6A8C"/>
          </a:solidFill>
          <a:prstDash val="solid"/>
        </a:ln>
        <a:effectLst/>
      </dgm:spPr>
    </dgm:pt>
    <dgm:pt modelId="{4AE92160-5624-4F00-BAAC-2F4A714C912A}" type="pres">
      <dgm:prSet presAssocID="{CCADF748-29A7-4E45-87B8-3F6882F5E099}" presName="spaceBetweenRectangles" presStyleCnt="0"/>
      <dgm:spPr/>
    </dgm:pt>
    <dgm:pt modelId="{7E8819CA-B5CC-4A19-B3E4-0E6C2E5DF7E7}" type="pres">
      <dgm:prSet presAssocID="{405BB0A2-1D36-43F7-B978-E43CC4C6271A}" presName="parentLin" presStyleCnt="0"/>
      <dgm:spPr/>
    </dgm:pt>
    <dgm:pt modelId="{9FC4876E-C4EF-4EBF-A7BD-CCAE8EC65BC6}" type="pres">
      <dgm:prSet presAssocID="{405BB0A2-1D36-43F7-B978-E43CC4C6271A}" presName="parentLeftMargin" presStyleLbl="node1" presStyleIdx="2" presStyleCnt="5"/>
      <dgm:spPr/>
    </dgm:pt>
    <dgm:pt modelId="{72EA2553-3DA0-4557-867F-6F5C4B1F0F2A}" type="pres">
      <dgm:prSet presAssocID="{405BB0A2-1D36-43F7-B978-E43CC4C6271A}" presName="parentText" presStyleLbl="node1" presStyleIdx="3" presStyleCnt="5" custScaleY="145736">
        <dgm:presLayoutVars>
          <dgm:chMax val="0"/>
          <dgm:bulletEnabled val="1"/>
        </dgm:presLayoutVars>
      </dgm:prSet>
      <dgm:spPr/>
    </dgm:pt>
    <dgm:pt modelId="{7074FEFA-92B5-4141-91DC-5B5B323890EB}" type="pres">
      <dgm:prSet presAssocID="{405BB0A2-1D36-43F7-B978-E43CC4C6271A}" presName="negativeSpace" presStyleCnt="0"/>
      <dgm:spPr/>
    </dgm:pt>
    <dgm:pt modelId="{AA65AB51-5E09-44DA-B495-55110A110576}" type="pres">
      <dgm:prSet presAssocID="{405BB0A2-1D36-43F7-B978-E43CC4C6271A}" presName="childText" presStyleLbl="conFgAcc1" presStyleIdx="3" presStyleCnt="5">
        <dgm:presLayoutVars>
          <dgm:bulletEnabled val="1"/>
        </dgm:presLayoutVars>
      </dgm:prSet>
      <dgm:spPr>
        <a:ln>
          <a:solidFill>
            <a:srgbClr val="2E6A8C"/>
          </a:solidFill>
        </a:ln>
      </dgm:spPr>
    </dgm:pt>
    <dgm:pt modelId="{49FDD500-D088-4A47-A9FB-0DCD18AD8D1C}" type="pres">
      <dgm:prSet presAssocID="{966A3006-09BB-488A-B992-5452CDC5E4A1}" presName="spaceBetweenRectangles" presStyleCnt="0"/>
      <dgm:spPr/>
    </dgm:pt>
    <dgm:pt modelId="{D0042C62-2F64-43C5-9B9E-BA8601C70CD7}" type="pres">
      <dgm:prSet presAssocID="{76DCFB13-30A0-4D95-93E2-903DD71243E1}" presName="parentLin" presStyleCnt="0"/>
      <dgm:spPr/>
    </dgm:pt>
    <dgm:pt modelId="{2D76846A-F166-4DF2-B954-89EE3994652A}" type="pres">
      <dgm:prSet presAssocID="{76DCFB13-30A0-4D95-93E2-903DD71243E1}" presName="parentLeftMargin" presStyleLbl="node1" presStyleIdx="3" presStyleCnt="5"/>
      <dgm:spPr/>
    </dgm:pt>
    <dgm:pt modelId="{35B56E41-16FB-4231-9D9F-2C3DB20CBA22}" type="pres">
      <dgm:prSet presAssocID="{76DCFB13-30A0-4D95-93E2-903DD71243E1}" presName="parentText" presStyleLbl="node1" presStyleIdx="4" presStyleCnt="5">
        <dgm:presLayoutVars>
          <dgm:chMax val="0"/>
          <dgm:bulletEnabled val="1"/>
        </dgm:presLayoutVars>
      </dgm:prSet>
      <dgm:spPr/>
    </dgm:pt>
    <dgm:pt modelId="{460636FE-953E-40B0-BB08-6FEDB59E5476}" type="pres">
      <dgm:prSet presAssocID="{76DCFB13-30A0-4D95-93E2-903DD71243E1}" presName="negativeSpace" presStyleCnt="0"/>
      <dgm:spPr/>
    </dgm:pt>
    <dgm:pt modelId="{B24180DF-6FE8-4CB5-AFCC-91949099D768}" type="pres">
      <dgm:prSet presAssocID="{76DCFB13-30A0-4D95-93E2-903DD71243E1}" presName="childText" presStyleLbl="conFgAcc1" presStyleIdx="4" presStyleCnt="5">
        <dgm:presLayoutVars>
          <dgm:bulletEnabled val="1"/>
        </dgm:presLayoutVars>
      </dgm:prSet>
      <dgm:spPr>
        <a:ln>
          <a:solidFill>
            <a:srgbClr val="2E6A8C"/>
          </a:solidFill>
        </a:ln>
      </dgm:spPr>
    </dgm:pt>
  </dgm:ptLst>
  <dgm:cxnLst>
    <dgm:cxn modelId="{C404BF0D-3582-4E5A-8496-EA6A65CB0C8E}" type="presOf" srcId="{FE38E999-F357-4430-8CBB-09161BE45CCE}" destId="{8BDF1E74-5FF1-474A-A497-69A5B95CACBD}" srcOrd="0" destOrd="0" presId="urn:microsoft.com/office/officeart/2005/8/layout/list1"/>
    <dgm:cxn modelId="{BCA1941B-148D-4509-A9DA-2013EE6B5206}" srcId="{FE38E999-F357-4430-8CBB-09161BE45CCE}" destId="{0546F4A8-3B1B-4D38-953C-D0DC5590FEFC}" srcOrd="0" destOrd="0" parTransId="{BA83FAD8-AE63-494F-8E92-1FFAAA65F478}" sibTransId="{3CC37F27-012C-4E9C-A27C-2EFD1E1F643C}"/>
    <dgm:cxn modelId="{BDE64A30-8965-4A3B-8126-B5566B2BBC04}" type="presOf" srcId="{E63A0CA6-0B95-4D46-8102-F6FC34B8DDCF}" destId="{6DC8C818-3AC3-4E5B-9494-C7496F23120D}" srcOrd="0" destOrd="0" presId="urn:microsoft.com/office/officeart/2005/8/layout/list1"/>
    <dgm:cxn modelId="{54274032-FE82-4ACE-9AFE-236ADADBB691}" type="presOf" srcId="{405BB0A2-1D36-43F7-B978-E43CC4C6271A}" destId="{72EA2553-3DA0-4557-867F-6F5C4B1F0F2A}" srcOrd="1" destOrd="0" presId="urn:microsoft.com/office/officeart/2005/8/layout/list1"/>
    <dgm:cxn modelId="{66C0705D-F568-4541-93D1-926F49066E18}" srcId="{FE38E999-F357-4430-8CBB-09161BE45CCE}" destId="{E63A0CA6-0B95-4D46-8102-F6FC34B8DDCF}" srcOrd="1" destOrd="0" parTransId="{43BA081B-8E84-42B5-BC64-11725D100459}" sibTransId="{14F0CCDC-948B-46DB-B47A-9F2109269FD4}"/>
    <dgm:cxn modelId="{9DD0C062-A234-4ABA-8952-6204F746314D}" type="presOf" srcId="{405BB0A2-1D36-43F7-B978-E43CC4C6271A}" destId="{9FC4876E-C4EF-4EBF-A7BD-CCAE8EC65BC6}" srcOrd="0" destOrd="0" presId="urn:microsoft.com/office/officeart/2005/8/layout/list1"/>
    <dgm:cxn modelId="{93AE8C4F-7693-44CD-92F4-C5D202691E0E}" type="presOf" srcId="{76DCFB13-30A0-4D95-93E2-903DD71243E1}" destId="{35B56E41-16FB-4231-9D9F-2C3DB20CBA22}" srcOrd="1" destOrd="0" presId="urn:microsoft.com/office/officeart/2005/8/layout/list1"/>
    <dgm:cxn modelId="{B941AD54-E517-4698-921E-FBF86553C146}" type="presOf" srcId="{0546F4A8-3B1B-4D38-953C-D0DC5590FEFC}" destId="{C1621F69-AD5B-46D1-8C1C-241FDF21299A}" srcOrd="1" destOrd="0" presId="urn:microsoft.com/office/officeart/2005/8/layout/list1"/>
    <dgm:cxn modelId="{5999F394-74C6-461E-BB8A-8547B10D43AA}" type="presOf" srcId="{79AE091C-7CCD-49B5-9F56-48964E2A2975}" destId="{9FA55458-0B81-4D05-B529-A02530FFA82E}" srcOrd="0" destOrd="0" presId="urn:microsoft.com/office/officeart/2005/8/layout/list1"/>
    <dgm:cxn modelId="{F5AF2298-2590-4916-BEB9-8E539E68FAA9}" type="presOf" srcId="{79AE091C-7CCD-49B5-9F56-48964E2A2975}" destId="{05EE5F40-B0AF-4027-A3F5-3AACD8D4AE09}" srcOrd="1" destOrd="0" presId="urn:microsoft.com/office/officeart/2005/8/layout/list1"/>
    <dgm:cxn modelId="{7C6038BD-66D5-4C59-A34D-771220A1D2CA}" srcId="{FE38E999-F357-4430-8CBB-09161BE45CCE}" destId="{79AE091C-7CCD-49B5-9F56-48964E2A2975}" srcOrd="2" destOrd="0" parTransId="{146E3FE5-CDC0-43F3-A838-52D4C90E6F9C}" sibTransId="{CCADF748-29A7-4E45-87B8-3F6882F5E099}"/>
    <dgm:cxn modelId="{A28788BE-9283-4B2E-9055-A9CBA56BEDA0}" type="presOf" srcId="{E63A0CA6-0B95-4D46-8102-F6FC34B8DDCF}" destId="{92A3B12F-D82E-4128-A2B9-C7DE4D2CBD8A}" srcOrd="1" destOrd="0" presId="urn:microsoft.com/office/officeart/2005/8/layout/list1"/>
    <dgm:cxn modelId="{D2602FE2-C739-4B90-A7E0-96C3E9BE64FE}" srcId="{FE38E999-F357-4430-8CBB-09161BE45CCE}" destId="{405BB0A2-1D36-43F7-B978-E43CC4C6271A}" srcOrd="3" destOrd="0" parTransId="{CD8312DC-EB13-4DC5-A412-69A940DD8FA6}" sibTransId="{966A3006-09BB-488A-B992-5452CDC5E4A1}"/>
    <dgm:cxn modelId="{B2B06AE4-5A5A-453C-86CD-DB7FB67D69A1}" type="presOf" srcId="{76DCFB13-30A0-4D95-93E2-903DD71243E1}" destId="{2D76846A-F166-4DF2-B954-89EE3994652A}" srcOrd="0" destOrd="0" presId="urn:microsoft.com/office/officeart/2005/8/layout/list1"/>
    <dgm:cxn modelId="{4521B8E8-7168-4013-B012-4A0568200683}" srcId="{FE38E999-F357-4430-8CBB-09161BE45CCE}" destId="{76DCFB13-30A0-4D95-93E2-903DD71243E1}" srcOrd="4" destOrd="0" parTransId="{701CD989-D237-4A1C-99C3-B668D0AC50E9}" sibTransId="{1A117560-0885-453F-B380-44AEB73122E9}"/>
    <dgm:cxn modelId="{DC5829F5-DA98-4621-ACD3-B8FA550B3DDF}" type="presOf" srcId="{0546F4A8-3B1B-4D38-953C-D0DC5590FEFC}" destId="{2C321202-17C5-48F0-89E1-78ACC986B5C6}" srcOrd="0" destOrd="0" presId="urn:microsoft.com/office/officeart/2005/8/layout/list1"/>
    <dgm:cxn modelId="{17D662B3-E0DB-464E-84A3-18A73CBCCED3}" type="presParOf" srcId="{8BDF1E74-5FF1-474A-A497-69A5B95CACBD}" destId="{D4C704F0-7064-40CF-B568-7226B5116562}" srcOrd="0" destOrd="0" presId="urn:microsoft.com/office/officeart/2005/8/layout/list1"/>
    <dgm:cxn modelId="{7586FA73-1443-4AB9-9DD0-1D073794EE32}" type="presParOf" srcId="{D4C704F0-7064-40CF-B568-7226B5116562}" destId="{2C321202-17C5-48F0-89E1-78ACC986B5C6}" srcOrd="0" destOrd="0" presId="urn:microsoft.com/office/officeart/2005/8/layout/list1"/>
    <dgm:cxn modelId="{03AF6BD0-2436-40B8-816D-01B4B7BDB632}" type="presParOf" srcId="{D4C704F0-7064-40CF-B568-7226B5116562}" destId="{C1621F69-AD5B-46D1-8C1C-241FDF21299A}" srcOrd="1" destOrd="0" presId="urn:microsoft.com/office/officeart/2005/8/layout/list1"/>
    <dgm:cxn modelId="{DB266A28-4592-45EB-826C-A64356737412}" type="presParOf" srcId="{8BDF1E74-5FF1-474A-A497-69A5B95CACBD}" destId="{35B4A0B6-7CB7-478E-AC8B-1CB2A94718C0}" srcOrd="1" destOrd="0" presId="urn:microsoft.com/office/officeart/2005/8/layout/list1"/>
    <dgm:cxn modelId="{E70CF472-B736-4E33-91F6-FB6A0817C6FF}" type="presParOf" srcId="{8BDF1E74-5FF1-474A-A497-69A5B95CACBD}" destId="{F0A7EF89-84B7-4AD8-9BF4-DC09701C9C18}" srcOrd="2" destOrd="0" presId="urn:microsoft.com/office/officeart/2005/8/layout/list1"/>
    <dgm:cxn modelId="{C2DBFBE1-A6F8-489D-B087-E0C2CE5695B9}" type="presParOf" srcId="{8BDF1E74-5FF1-474A-A497-69A5B95CACBD}" destId="{8B7FBCAA-05A2-474F-9C1F-0E62CFC90984}" srcOrd="3" destOrd="0" presId="urn:microsoft.com/office/officeart/2005/8/layout/list1"/>
    <dgm:cxn modelId="{4AD0284C-11C2-4652-A377-5DCA93F2C7AE}" type="presParOf" srcId="{8BDF1E74-5FF1-474A-A497-69A5B95CACBD}" destId="{6E732930-3794-40D0-9285-85F7FAE4D034}" srcOrd="4" destOrd="0" presId="urn:microsoft.com/office/officeart/2005/8/layout/list1"/>
    <dgm:cxn modelId="{C09FD456-FA83-4E80-8A22-52D74187DA69}" type="presParOf" srcId="{6E732930-3794-40D0-9285-85F7FAE4D034}" destId="{6DC8C818-3AC3-4E5B-9494-C7496F23120D}" srcOrd="0" destOrd="0" presId="urn:microsoft.com/office/officeart/2005/8/layout/list1"/>
    <dgm:cxn modelId="{77E887E1-ABE5-4DB4-8A26-30D1545F8556}" type="presParOf" srcId="{6E732930-3794-40D0-9285-85F7FAE4D034}" destId="{92A3B12F-D82E-4128-A2B9-C7DE4D2CBD8A}" srcOrd="1" destOrd="0" presId="urn:microsoft.com/office/officeart/2005/8/layout/list1"/>
    <dgm:cxn modelId="{12C64C21-63D0-4CB6-911F-B9A0A726B0D8}" type="presParOf" srcId="{8BDF1E74-5FF1-474A-A497-69A5B95CACBD}" destId="{3A75D080-CC62-4D66-A49B-4DB9F2E4E324}" srcOrd="5" destOrd="0" presId="urn:microsoft.com/office/officeart/2005/8/layout/list1"/>
    <dgm:cxn modelId="{C4042A93-EB38-4850-B337-AFA07DEBDF7A}" type="presParOf" srcId="{8BDF1E74-5FF1-474A-A497-69A5B95CACBD}" destId="{1277993C-1BC0-4EAF-ADF8-8FEB820B5A16}" srcOrd="6" destOrd="0" presId="urn:microsoft.com/office/officeart/2005/8/layout/list1"/>
    <dgm:cxn modelId="{45C0CA18-7363-451B-A04D-AE804131145D}" type="presParOf" srcId="{8BDF1E74-5FF1-474A-A497-69A5B95CACBD}" destId="{9AF5A056-30D0-424C-A062-3DBF7C548929}" srcOrd="7" destOrd="0" presId="urn:microsoft.com/office/officeart/2005/8/layout/list1"/>
    <dgm:cxn modelId="{BDEEB74B-30C7-413B-8060-B705D7FB1E32}" type="presParOf" srcId="{8BDF1E74-5FF1-474A-A497-69A5B95CACBD}" destId="{69C24E79-D9A4-41C4-A44B-76A11744427F}" srcOrd="8" destOrd="0" presId="urn:microsoft.com/office/officeart/2005/8/layout/list1"/>
    <dgm:cxn modelId="{A82BBCC1-99AA-477F-B652-C4328DDC6EC7}" type="presParOf" srcId="{69C24E79-D9A4-41C4-A44B-76A11744427F}" destId="{9FA55458-0B81-4D05-B529-A02530FFA82E}" srcOrd="0" destOrd="0" presId="urn:microsoft.com/office/officeart/2005/8/layout/list1"/>
    <dgm:cxn modelId="{9D69B261-C499-42A9-B4BF-49C8BE094C02}" type="presParOf" srcId="{69C24E79-D9A4-41C4-A44B-76A11744427F}" destId="{05EE5F40-B0AF-4027-A3F5-3AACD8D4AE09}" srcOrd="1" destOrd="0" presId="urn:microsoft.com/office/officeart/2005/8/layout/list1"/>
    <dgm:cxn modelId="{268165C4-2367-4456-9374-C914BF9EEA4F}" type="presParOf" srcId="{8BDF1E74-5FF1-474A-A497-69A5B95CACBD}" destId="{B552FAA0-29BE-47D9-A7DD-424245F6CA36}" srcOrd="9" destOrd="0" presId="urn:microsoft.com/office/officeart/2005/8/layout/list1"/>
    <dgm:cxn modelId="{456B3D5B-2270-4FDA-86BA-34F0FAF58272}" type="presParOf" srcId="{8BDF1E74-5FF1-474A-A497-69A5B95CACBD}" destId="{99595964-5994-45C4-A92C-20171530CCF4}" srcOrd="10" destOrd="0" presId="urn:microsoft.com/office/officeart/2005/8/layout/list1"/>
    <dgm:cxn modelId="{6B4D6298-6FF3-4AF8-A42C-C6F0F8E6D271}" type="presParOf" srcId="{8BDF1E74-5FF1-474A-A497-69A5B95CACBD}" destId="{4AE92160-5624-4F00-BAAC-2F4A714C912A}" srcOrd="11" destOrd="0" presId="urn:microsoft.com/office/officeart/2005/8/layout/list1"/>
    <dgm:cxn modelId="{A9EB5CFD-509A-44BB-8E36-4776814C0C74}" type="presParOf" srcId="{8BDF1E74-5FF1-474A-A497-69A5B95CACBD}" destId="{7E8819CA-B5CC-4A19-B3E4-0E6C2E5DF7E7}" srcOrd="12" destOrd="0" presId="urn:microsoft.com/office/officeart/2005/8/layout/list1"/>
    <dgm:cxn modelId="{B238838C-F8A8-4346-A407-3EB87937AE03}" type="presParOf" srcId="{7E8819CA-B5CC-4A19-B3E4-0E6C2E5DF7E7}" destId="{9FC4876E-C4EF-4EBF-A7BD-CCAE8EC65BC6}" srcOrd="0" destOrd="0" presId="urn:microsoft.com/office/officeart/2005/8/layout/list1"/>
    <dgm:cxn modelId="{24886DB0-69C2-4C7D-B74E-E7B52F7DD56E}" type="presParOf" srcId="{7E8819CA-B5CC-4A19-B3E4-0E6C2E5DF7E7}" destId="{72EA2553-3DA0-4557-867F-6F5C4B1F0F2A}" srcOrd="1" destOrd="0" presId="urn:microsoft.com/office/officeart/2005/8/layout/list1"/>
    <dgm:cxn modelId="{4C54E747-AD46-470F-8A84-EC6D5665032A}" type="presParOf" srcId="{8BDF1E74-5FF1-474A-A497-69A5B95CACBD}" destId="{7074FEFA-92B5-4141-91DC-5B5B323890EB}" srcOrd="13" destOrd="0" presId="urn:microsoft.com/office/officeart/2005/8/layout/list1"/>
    <dgm:cxn modelId="{059C406E-C91E-4893-87AB-5B40BA9E69BB}" type="presParOf" srcId="{8BDF1E74-5FF1-474A-A497-69A5B95CACBD}" destId="{AA65AB51-5E09-44DA-B495-55110A110576}" srcOrd="14" destOrd="0" presId="urn:microsoft.com/office/officeart/2005/8/layout/list1"/>
    <dgm:cxn modelId="{A7D65B6C-F14B-4249-BFBA-6D9BD007E249}" type="presParOf" srcId="{8BDF1E74-5FF1-474A-A497-69A5B95CACBD}" destId="{49FDD500-D088-4A47-A9FB-0DCD18AD8D1C}" srcOrd="15" destOrd="0" presId="urn:microsoft.com/office/officeart/2005/8/layout/list1"/>
    <dgm:cxn modelId="{7D32306D-2D14-4AD2-8D54-CF0DC0B91FCB}" type="presParOf" srcId="{8BDF1E74-5FF1-474A-A497-69A5B95CACBD}" destId="{D0042C62-2F64-43C5-9B9E-BA8601C70CD7}" srcOrd="16" destOrd="0" presId="urn:microsoft.com/office/officeart/2005/8/layout/list1"/>
    <dgm:cxn modelId="{9DFC8BEA-EB84-49C9-AF35-09ACA2FDB70E}" type="presParOf" srcId="{D0042C62-2F64-43C5-9B9E-BA8601C70CD7}" destId="{2D76846A-F166-4DF2-B954-89EE3994652A}" srcOrd="0" destOrd="0" presId="urn:microsoft.com/office/officeart/2005/8/layout/list1"/>
    <dgm:cxn modelId="{B7175A73-4F8F-4300-B121-B1614436CCCC}" type="presParOf" srcId="{D0042C62-2F64-43C5-9B9E-BA8601C70CD7}" destId="{35B56E41-16FB-4231-9D9F-2C3DB20CBA22}" srcOrd="1" destOrd="0" presId="urn:microsoft.com/office/officeart/2005/8/layout/list1"/>
    <dgm:cxn modelId="{8A21D1DB-1F42-4D09-88BD-8638D9FE9485}" type="presParOf" srcId="{8BDF1E74-5FF1-474A-A497-69A5B95CACBD}" destId="{460636FE-953E-40B0-BB08-6FEDB59E5476}" srcOrd="17" destOrd="0" presId="urn:microsoft.com/office/officeart/2005/8/layout/list1"/>
    <dgm:cxn modelId="{A5BF8D20-1DF3-4361-B06C-D112DB91A169}" type="presParOf" srcId="{8BDF1E74-5FF1-474A-A497-69A5B95CACBD}" destId="{B24180DF-6FE8-4CB5-AFCC-91949099D768}"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8E2796-6538-4BF1-9CC8-F4531ECA531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9CE72B8-99D3-4EA0-8097-8902EC65A0D0}">
      <dgm:prSet/>
      <dgm:spPr>
        <a:solidFill>
          <a:srgbClr val="2E6A8C"/>
        </a:solidFill>
      </dgm:spPr>
      <dgm:t>
        <a:bodyPr/>
        <a:lstStyle/>
        <a:p>
          <a:r>
            <a:rPr lang="en-US" b="1" dirty="0">
              <a:latin typeface="Calibri" panose="020F0502020204030204" pitchFamily="34" charset="0"/>
              <a:cs typeface="Calibri" panose="020F0502020204030204" pitchFamily="34" charset="0"/>
            </a:rPr>
            <a:t>Existing Width = 66’</a:t>
          </a:r>
          <a:endParaRPr lang="en-US" dirty="0">
            <a:latin typeface="Calibri" panose="020F0502020204030204" pitchFamily="34" charset="0"/>
            <a:cs typeface="Calibri" panose="020F0502020204030204" pitchFamily="34" charset="0"/>
          </a:endParaRPr>
        </a:p>
      </dgm:t>
    </dgm:pt>
    <dgm:pt modelId="{C84E8E52-78E2-48A4-9462-DF2A99CAFEB4}" type="parTrans" cxnId="{BBF90EA4-D5E1-4AA7-BC1F-D20527A050AF}">
      <dgm:prSet/>
      <dgm:spPr/>
      <dgm:t>
        <a:bodyPr/>
        <a:lstStyle/>
        <a:p>
          <a:endParaRPr lang="en-US"/>
        </a:p>
      </dgm:t>
    </dgm:pt>
    <dgm:pt modelId="{CF141CF6-BC34-4DE0-B57C-5DBA89B318DC}" type="sibTrans" cxnId="{BBF90EA4-D5E1-4AA7-BC1F-D20527A050AF}">
      <dgm:prSet/>
      <dgm:spPr/>
      <dgm:t>
        <a:bodyPr/>
        <a:lstStyle/>
        <a:p>
          <a:endParaRPr lang="en-US"/>
        </a:p>
      </dgm:t>
    </dgm:pt>
    <dgm:pt modelId="{0305AB48-B65A-4485-AE5B-6AC5B3F40991}">
      <dgm:prSet/>
      <dgm:spPr>
        <a:solidFill>
          <a:srgbClr val="2E6A8C"/>
        </a:solidFill>
      </dgm:spPr>
      <dgm:t>
        <a:bodyPr/>
        <a:lstStyle/>
        <a:p>
          <a:r>
            <a:rPr lang="en-US" b="1" dirty="0">
              <a:latin typeface="Calibri" panose="020F0502020204030204" pitchFamily="34" charset="0"/>
              <a:cs typeface="Calibri" panose="020F0502020204030204" pitchFamily="34" charset="0"/>
            </a:rPr>
            <a:t>Purchase additional ROW for 150’ on west end</a:t>
          </a:r>
          <a:endParaRPr lang="en-US" dirty="0">
            <a:latin typeface="Calibri" panose="020F0502020204030204" pitchFamily="34" charset="0"/>
            <a:cs typeface="Calibri" panose="020F0502020204030204" pitchFamily="34" charset="0"/>
          </a:endParaRPr>
        </a:p>
      </dgm:t>
    </dgm:pt>
    <dgm:pt modelId="{689ED209-2B95-4664-BD56-38AE0EC272AB}" type="parTrans" cxnId="{F52A70BE-46E1-482F-887E-A1B6DA1A9113}">
      <dgm:prSet/>
      <dgm:spPr/>
      <dgm:t>
        <a:bodyPr/>
        <a:lstStyle/>
        <a:p>
          <a:endParaRPr lang="en-US"/>
        </a:p>
      </dgm:t>
    </dgm:pt>
    <dgm:pt modelId="{9F62DEF2-E344-4A9F-A0B3-87A5BC9B45A9}" type="sibTrans" cxnId="{F52A70BE-46E1-482F-887E-A1B6DA1A9113}">
      <dgm:prSet/>
      <dgm:spPr/>
      <dgm:t>
        <a:bodyPr/>
        <a:lstStyle/>
        <a:p>
          <a:endParaRPr lang="en-US"/>
        </a:p>
      </dgm:t>
    </dgm:pt>
    <dgm:pt modelId="{204F17A0-5438-4255-B639-7C8F014A306B}">
      <dgm:prSet/>
      <dgm:spPr>
        <a:solidFill>
          <a:srgbClr val="2E6A8C"/>
        </a:solidFill>
      </dgm:spPr>
      <dgm:t>
        <a:bodyPr/>
        <a:lstStyle/>
        <a:p>
          <a:r>
            <a:rPr lang="en-US" b="1" dirty="0">
              <a:latin typeface="Calibri" panose="020F0502020204030204" pitchFamily="34" charset="0"/>
              <a:cs typeface="Calibri" panose="020F0502020204030204" pitchFamily="34" charset="0"/>
            </a:rPr>
            <a:t>Temporary Easements as needed</a:t>
          </a:r>
          <a:endParaRPr lang="en-US" dirty="0">
            <a:latin typeface="Calibri" panose="020F0502020204030204" pitchFamily="34" charset="0"/>
            <a:cs typeface="Calibri" panose="020F0502020204030204" pitchFamily="34" charset="0"/>
          </a:endParaRPr>
        </a:p>
      </dgm:t>
    </dgm:pt>
    <dgm:pt modelId="{69A8A753-A910-4A84-B280-312E0DF4F500}" type="parTrans" cxnId="{935E8217-EF56-4902-860D-C908F1A6D1C5}">
      <dgm:prSet/>
      <dgm:spPr/>
      <dgm:t>
        <a:bodyPr/>
        <a:lstStyle/>
        <a:p>
          <a:endParaRPr lang="en-US"/>
        </a:p>
      </dgm:t>
    </dgm:pt>
    <dgm:pt modelId="{93CB7381-4AD0-42FC-B4F0-DF9F9A8229F7}" type="sibTrans" cxnId="{935E8217-EF56-4902-860D-C908F1A6D1C5}">
      <dgm:prSet/>
      <dgm:spPr/>
      <dgm:t>
        <a:bodyPr/>
        <a:lstStyle/>
        <a:p>
          <a:endParaRPr lang="en-US"/>
        </a:p>
      </dgm:t>
    </dgm:pt>
    <dgm:pt modelId="{7115E22E-4BDB-4C27-8341-F290047CE07C}" type="pres">
      <dgm:prSet presAssocID="{2F8E2796-6538-4BF1-9CC8-F4531ECA5311}" presName="linear" presStyleCnt="0">
        <dgm:presLayoutVars>
          <dgm:dir/>
          <dgm:animLvl val="lvl"/>
          <dgm:resizeHandles val="exact"/>
        </dgm:presLayoutVars>
      </dgm:prSet>
      <dgm:spPr/>
    </dgm:pt>
    <dgm:pt modelId="{B9E8DD40-830D-4EA3-9A42-4C54EE100B82}" type="pres">
      <dgm:prSet presAssocID="{39CE72B8-99D3-4EA0-8097-8902EC65A0D0}" presName="parentLin" presStyleCnt="0"/>
      <dgm:spPr/>
    </dgm:pt>
    <dgm:pt modelId="{7EF7AC0F-4228-481C-99EF-C2EF0E5FC004}" type="pres">
      <dgm:prSet presAssocID="{39CE72B8-99D3-4EA0-8097-8902EC65A0D0}" presName="parentLeftMargin" presStyleLbl="node1" presStyleIdx="0" presStyleCnt="3"/>
      <dgm:spPr/>
    </dgm:pt>
    <dgm:pt modelId="{D5F01131-7CBC-429D-B7B5-7F4AD87E1B43}" type="pres">
      <dgm:prSet presAssocID="{39CE72B8-99D3-4EA0-8097-8902EC65A0D0}" presName="parentText" presStyleLbl="node1" presStyleIdx="0" presStyleCnt="3" custScaleY="114724">
        <dgm:presLayoutVars>
          <dgm:chMax val="0"/>
          <dgm:bulletEnabled val="1"/>
        </dgm:presLayoutVars>
      </dgm:prSet>
      <dgm:spPr/>
    </dgm:pt>
    <dgm:pt modelId="{5A458DF4-F8E6-4692-86C5-B92F06ABB5F3}" type="pres">
      <dgm:prSet presAssocID="{39CE72B8-99D3-4EA0-8097-8902EC65A0D0}" presName="negativeSpace" presStyleCnt="0"/>
      <dgm:spPr/>
    </dgm:pt>
    <dgm:pt modelId="{5EDA0091-4925-4F4C-911D-8A27B63FA010}" type="pres">
      <dgm:prSet presAssocID="{39CE72B8-99D3-4EA0-8097-8902EC65A0D0}" presName="childText" presStyleLbl="conFgAcc1" presStyleIdx="0" presStyleCnt="3" custScaleY="116921">
        <dgm:presLayoutVars>
          <dgm:bulletEnabled val="1"/>
        </dgm:presLayoutVars>
      </dgm:prSet>
      <dgm:spPr>
        <a:ln>
          <a:solidFill>
            <a:srgbClr val="2E6A8C"/>
          </a:solidFill>
        </a:ln>
      </dgm:spPr>
    </dgm:pt>
    <dgm:pt modelId="{009206AA-C4A4-4993-BEC0-64BEE6B5AA46}" type="pres">
      <dgm:prSet presAssocID="{CF141CF6-BC34-4DE0-B57C-5DBA89B318DC}" presName="spaceBetweenRectangles" presStyleCnt="0"/>
      <dgm:spPr/>
    </dgm:pt>
    <dgm:pt modelId="{E2B8AC2B-D4D8-4994-A2F2-DC301CCC65E7}" type="pres">
      <dgm:prSet presAssocID="{0305AB48-B65A-4485-AE5B-6AC5B3F40991}" presName="parentLin" presStyleCnt="0"/>
      <dgm:spPr/>
    </dgm:pt>
    <dgm:pt modelId="{DBC0183F-CE61-4E70-BDDA-A954A2B2949F}" type="pres">
      <dgm:prSet presAssocID="{0305AB48-B65A-4485-AE5B-6AC5B3F40991}" presName="parentLeftMargin" presStyleLbl="node1" presStyleIdx="0" presStyleCnt="3"/>
      <dgm:spPr/>
    </dgm:pt>
    <dgm:pt modelId="{D8B2C631-640D-4079-8A29-B73D71609CB1}" type="pres">
      <dgm:prSet presAssocID="{0305AB48-B65A-4485-AE5B-6AC5B3F40991}" presName="parentText" presStyleLbl="node1" presStyleIdx="1" presStyleCnt="3" custScaleY="114724">
        <dgm:presLayoutVars>
          <dgm:chMax val="0"/>
          <dgm:bulletEnabled val="1"/>
        </dgm:presLayoutVars>
      </dgm:prSet>
      <dgm:spPr/>
    </dgm:pt>
    <dgm:pt modelId="{103F4CA3-2279-428A-8140-2BEE25DC82BF}" type="pres">
      <dgm:prSet presAssocID="{0305AB48-B65A-4485-AE5B-6AC5B3F40991}" presName="negativeSpace" presStyleCnt="0"/>
      <dgm:spPr/>
    </dgm:pt>
    <dgm:pt modelId="{8C292F7E-CA1F-4F77-96D8-A19D09E41417}" type="pres">
      <dgm:prSet presAssocID="{0305AB48-B65A-4485-AE5B-6AC5B3F40991}" presName="childText" presStyleLbl="conFgAcc1" presStyleIdx="1" presStyleCnt="3" custScaleY="116921">
        <dgm:presLayoutVars>
          <dgm:bulletEnabled val="1"/>
        </dgm:presLayoutVars>
      </dgm:prSet>
      <dgm:spPr>
        <a:ln>
          <a:solidFill>
            <a:srgbClr val="2E6A8C"/>
          </a:solidFill>
        </a:ln>
      </dgm:spPr>
    </dgm:pt>
    <dgm:pt modelId="{4944C0D6-250F-444E-ADBE-DF8121C7684C}" type="pres">
      <dgm:prSet presAssocID="{9F62DEF2-E344-4A9F-A0B3-87A5BC9B45A9}" presName="spaceBetweenRectangles" presStyleCnt="0"/>
      <dgm:spPr/>
    </dgm:pt>
    <dgm:pt modelId="{B21D2663-76FC-4C39-854B-073C78182728}" type="pres">
      <dgm:prSet presAssocID="{204F17A0-5438-4255-B639-7C8F014A306B}" presName="parentLin" presStyleCnt="0"/>
      <dgm:spPr/>
    </dgm:pt>
    <dgm:pt modelId="{FD27F6FD-D933-4B19-AE9B-C46A090042A8}" type="pres">
      <dgm:prSet presAssocID="{204F17A0-5438-4255-B639-7C8F014A306B}" presName="parentLeftMargin" presStyleLbl="node1" presStyleIdx="1" presStyleCnt="3"/>
      <dgm:spPr/>
    </dgm:pt>
    <dgm:pt modelId="{1F77EAEC-6430-40AC-AD8E-588345CE8263}" type="pres">
      <dgm:prSet presAssocID="{204F17A0-5438-4255-B639-7C8F014A306B}" presName="parentText" presStyleLbl="node1" presStyleIdx="2" presStyleCnt="3" custScaleY="114724">
        <dgm:presLayoutVars>
          <dgm:chMax val="0"/>
          <dgm:bulletEnabled val="1"/>
        </dgm:presLayoutVars>
      </dgm:prSet>
      <dgm:spPr/>
    </dgm:pt>
    <dgm:pt modelId="{BE5F0E86-E7E4-425C-A254-4BB7D8BFED72}" type="pres">
      <dgm:prSet presAssocID="{204F17A0-5438-4255-B639-7C8F014A306B}" presName="negativeSpace" presStyleCnt="0"/>
      <dgm:spPr/>
    </dgm:pt>
    <dgm:pt modelId="{9B80D8EA-49C6-4BC7-BAAC-45DD759E5AFE}" type="pres">
      <dgm:prSet presAssocID="{204F17A0-5438-4255-B639-7C8F014A306B}" presName="childText" presStyleLbl="conFgAcc1" presStyleIdx="2" presStyleCnt="3" custScaleY="116921">
        <dgm:presLayoutVars>
          <dgm:bulletEnabled val="1"/>
        </dgm:presLayoutVars>
      </dgm:prSet>
      <dgm:spPr>
        <a:ln>
          <a:solidFill>
            <a:srgbClr val="2E6A8C"/>
          </a:solidFill>
        </a:ln>
      </dgm:spPr>
    </dgm:pt>
  </dgm:ptLst>
  <dgm:cxnLst>
    <dgm:cxn modelId="{0C286204-37D9-4EC3-BA83-CCECC2F93B14}" type="presOf" srcId="{0305AB48-B65A-4485-AE5B-6AC5B3F40991}" destId="{DBC0183F-CE61-4E70-BDDA-A954A2B2949F}" srcOrd="0" destOrd="0" presId="urn:microsoft.com/office/officeart/2005/8/layout/list1"/>
    <dgm:cxn modelId="{935E8217-EF56-4902-860D-C908F1A6D1C5}" srcId="{2F8E2796-6538-4BF1-9CC8-F4531ECA5311}" destId="{204F17A0-5438-4255-B639-7C8F014A306B}" srcOrd="2" destOrd="0" parTransId="{69A8A753-A910-4A84-B280-312E0DF4F500}" sibTransId="{93CB7381-4AD0-42FC-B4F0-DF9F9A8229F7}"/>
    <dgm:cxn modelId="{97E8E164-C572-4514-8BE0-9310B6CE54C5}" type="presOf" srcId="{204F17A0-5438-4255-B639-7C8F014A306B}" destId="{1F77EAEC-6430-40AC-AD8E-588345CE8263}" srcOrd="1" destOrd="0" presId="urn:microsoft.com/office/officeart/2005/8/layout/list1"/>
    <dgm:cxn modelId="{F1F17469-361E-486E-BF14-6449F630AA30}" type="presOf" srcId="{39CE72B8-99D3-4EA0-8097-8902EC65A0D0}" destId="{7EF7AC0F-4228-481C-99EF-C2EF0E5FC004}" srcOrd="0" destOrd="0" presId="urn:microsoft.com/office/officeart/2005/8/layout/list1"/>
    <dgm:cxn modelId="{BBF90EA4-D5E1-4AA7-BC1F-D20527A050AF}" srcId="{2F8E2796-6538-4BF1-9CC8-F4531ECA5311}" destId="{39CE72B8-99D3-4EA0-8097-8902EC65A0D0}" srcOrd="0" destOrd="0" parTransId="{C84E8E52-78E2-48A4-9462-DF2A99CAFEB4}" sibTransId="{CF141CF6-BC34-4DE0-B57C-5DBA89B318DC}"/>
    <dgm:cxn modelId="{5C6A21B7-5C1A-49CB-9873-88078F032B7D}" type="presOf" srcId="{2F8E2796-6538-4BF1-9CC8-F4531ECA5311}" destId="{7115E22E-4BDB-4C27-8341-F290047CE07C}" srcOrd="0" destOrd="0" presId="urn:microsoft.com/office/officeart/2005/8/layout/list1"/>
    <dgm:cxn modelId="{F52A70BE-46E1-482F-887E-A1B6DA1A9113}" srcId="{2F8E2796-6538-4BF1-9CC8-F4531ECA5311}" destId="{0305AB48-B65A-4485-AE5B-6AC5B3F40991}" srcOrd="1" destOrd="0" parTransId="{689ED209-2B95-4664-BD56-38AE0EC272AB}" sibTransId="{9F62DEF2-E344-4A9F-A0B3-87A5BC9B45A9}"/>
    <dgm:cxn modelId="{9A028DCF-BAF8-41F8-8198-1AFD8EF3754D}" type="presOf" srcId="{0305AB48-B65A-4485-AE5B-6AC5B3F40991}" destId="{D8B2C631-640D-4079-8A29-B73D71609CB1}" srcOrd="1" destOrd="0" presId="urn:microsoft.com/office/officeart/2005/8/layout/list1"/>
    <dgm:cxn modelId="{848D8DE1-FBF7-4E67-9CEF-2949297C8639}" type="presOf" srcId="{204F17A0-5438-4255-B639-7C8F014A306B}" destId="{FD27F6FD-D933-4B19-AE9B-C46A090042A8}" srcOrd="0" destOrd="0" presId="urn:microsoft.com/office/officeart/2005/8/layout/list1"/>
    <dgm:cxn modelId="{AC14B9FC-CBD0-4173-B65E-A25124139EA6}" type="presOf" srcId="{39CE72B8-99D3-4EA0-8097-8902EC65A0D0}" destId="{D5F01131-7CBC-429D-B7B5-7F4AD87E1B43}" srcOrd="1" destOrd="0" presId="urn:microsoft.com/office/officeart/2005/8/layout/list1"/>
    <dgm:cxn modelId="{4D46AD32-F409-406F-B941-B7C81E819EC8}" type="presParOf" srcId="{7115E22E-4BDB-4C27-8341-F290047CE07C}" destId="{B9E8DD40-830D-4EA3-9A42-4C54EE100B82}" srcOrd="0" destOrd="0" presId="urn:microsoft.com/office/officeart/2005/8/layout/list1"/>
    <dgm:cxn modelId="{A7C8D43B-3034-4AFA-B91F-738D329409C2}" type="presParOf" srcId="{B9E8DD40-830D-4EA3-9A42-4C54EE100B82}" destId="{7EF7AC0F-4228-481C-99EF-C2EF0E5FC004}" srcOrd="0" destOrd="0" presId="urn:microsoft.com/office/officeart/2005/8/layout/list1"/>
    <dgm:cxn modelId="{BFBE2D22-2D50-459F-B79C-EE0D827FFFC6}" type="presParOf" srcId="{B9E8DD40-830D-4EA3-9A42-4C54EE100B82}" destId="{D5F01131-7CBC-429D-B7B5-7F4AD87E1B43}" srcOrd="1" destOrd="0" presId="urn:microsoft.com/office/officeart/2005/8/layout/list1"/>
    <dgm:cxn modelId="{67663877-AEC3-45F3-A509-E303E17C9824}" type="presParOf" srcId="{7115E22E-4BDB-4C27-8341-F290047CE07C}" destId="{5A458DF4-F8E6-4692-86C5-B92F06ABB5F3}" srcOrd="1" destOrd="0" presId="urn:microsoft.com/office/officeart/2005/8/layout/list1"/>
    <dgm:cxn modelId="{1D685537-DF66-4488-95F2-08B7020C02BA}" type="presParOf" srcId="{7115E22E-4BDB-4C27-8341-F290047CE07C}" destId="{5EDA0091-4925-4F4C-911D-8A27B63FA010}" srcOrd="2" destOrd="0" presId="urn:microsoft.com/office/officeart/2005/8/layout/list1"/>
    <dgm:cxn modelId="{B1900057-3C95-4244-A43F-FD3141797DCD}" type="presParOf" srcId="{7115E22E-4BDB-4C27-8341-F290047CE07C}" destId="{009206AA-C4A4-4993-BEC0-64BEE6B5AA46}" srcOrd="3" destOrd="0" presId="urn:microsoft.com/office/officeart/2005/8/layout/list1"/>
    <dgm:cxn modelId="{993FF096-72F8-47F0-843F-7FE3B788261F}" type="presParOf" srcId="{7115E22E-4BDB-4C27-8341-F290047CE07C}" destId="{E2B8AC2B-D4D8-4994-A2F2-DC301CCC65E7}" srcOrd="4" destOrd="0" presId="urn:microsoft.com/office/officeart/2005/8/layout/list1"/>
    <dgm:cxn modelId="{5BC54DE3-A2BF-4309-9072-E7C176F16AB1}" type="presParOf" srcId="{E2B8AC2B-D4D8-4994-A2F2-DC301CCC65E7}" destId="{DBC0183F-CE61-4E70-BDDA-A954A2B2949F}" srcOrd="0" destOrd="0" presId="urn:microsoft.com/office/officeart/2005/8/layout/list1"/>
    <dgm:cxn modelId="{026A9CF8-AFE3-4A9D-BD3C-5A74E3128770}" type="presParOf" srcId="{E2B8AC2B-D4D8-4994-A2F2-DC301CCC65E7}" destId="{D8B2C631-640D-4079-8A29-B73D71609CB1}" srcOrd="1" destOrd="0" presId="urn:microsoft.com/office/officeart/2005/8/layout/list1"/>
    <dgm:cxn modelId="{55EF817C-760B-4C55-98B0-1CCC57AD4D92}" type="presParOf" srcId="{7115E22E-4BDB-4C27-8341-F290047CE07C}" destId="{103F4CA3-2279-428A-8140-2BEE25DC82BF}" srcOrd="5" destOrd="0" presId="urn:microsoft.com/office/officeart/2005/8/layout/list1"/>
    <dgm:cxn modelId="{DFCE03FD-7DA4-4E2D-B854-5E927B4E384B}" type="presParOf" srcId="{7115E22E-4BDB-4C27-8341-F290047CE07C}" destId="{8C292F7E-CA1F-4F77-96D8-A19D09E41417}" srcOrd="6" destOrd="0" presId="urn:microsoft.com/office/officeart/2005/8/layout/list1"/>
    <dgm:cxn modelId="{540892EB-0427-408E-991F-6CA56D9BF815}" type="presParOf" srcId="{7115E22E-4BDB-4C27-8341-F290047CE07C}" destId="{4944C0D6-250F-444E-ADBE-DF8121C7684C}" srcOrd="7" destOrd="0" presId="urn:microsoft.com/office/officeart/2005/8/layout/list1"/>
    <dgm:cxn modelId="{5A3261CD-2782-4EF4-9A8D-08C52D514171}" type="presParOf" srcId="{7115E22E-4BDB-4C27-8341-F290047CE07C}" destId="{B21D2663-76FC-4C39-854B-073C78182728}" srcOrd="8" destOrd="0" presId="urn:microsoft.com/office/officeart/2005/8/layout/list1"/>
    <dgm:cxn modelId="{C758EEE1-B8D0-4D0F-9E4D-C70ABD8F565F}" type="presParOf" srcId="{B21D2663-76FC-4C39-854B-073C78182728}" destId="{FD27F6FD-D933-4B19-AE9B-C46A090042A8}" srcOrd="0" destOrd="0" presId="urn:microsoft.com/office/officeart/2005/8/layout/list1"/>
    <dgm:cxn modelId="{02A7C3AC-3048-445F-9BEF-270AF7317840}" type="presParOf" srcId="{B21D2663-76FC-4C39-854B-073C78182728}" destId="{1F77EAEC-6430-40AC-AD8E-588345CE8263}" srcOrd="1" destOrd="0" presId="urn:microsoft.com/office/officeart/2005/8/layout/list1"/>
    <dgm:cxn modelId="{85A98EF7-66DD-47D5-85ED-106267C53811}" type="presParOf" srcId="{7115E22E-4BDB-4C27-8341-F290047CE07C}" destId="{BE5F0E86-E7E4-425C-A254-4BB7D8BFED72}" srcOrd="9" destOrd="0" presId="urn:microsoft.com/office/officeart/2005/8/layout/list1"/>
    <dgm:cxn modelId="{02ED9EEF-7F04-471A-9D88-1FE92F10D7AE}" type="presParOf" srcId="{7115E22E-4BDB-4C27-8341-F290047CE07C}" destId="{9B80D8EA-49C6-4BC7-BAAC-45DD759E5AF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1968881-A883-4B90-9DEE-E9CFA6B9971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BBD44F1-F09E-4F6D-91EA-BEF618C41F0C}">
      <dgm:prSet/>
      <dgm:spPr>
        <a:solidFill>
          <a:srgbClr val="2E6A8C"/>
        </a:solidFill>
      </dgm:spPr>
      <dgm:t>
        <a:bodyPr/>
        <a:lstStyle/>
        <a:p>
          <a:r>
            <a:rPr lang="en-US" b="1" dirty="0">
              <a:latin typeface="Calibri" panose="020F0502020204030204" pitchFamily="34" charset="0"/>
              <a:cs typeface="Calibri" panose="020F0502020204030204" pitchFamily="34" charset="0"/>
            </a:rPr>
            <a:t>Private Property in Public ROW</a:t>
          </a:r>
          <a:endParaRPr lang="en-US" dirty="0">
            <a:latin typeface="Calibri" panose="020F0502020204030204" pitchFamily="34" charset="0"/>
            <a:cs typeface="Calibri" panose="020F0502020204030204" pitchFamily="34" charset="0"/>
          </a:endParaRPr>
        </a:p>
      </dgm:t>
    </dgm:pt>
    <dgm:pt modelId="{01350746-A9CA-412B-82CF-2D929BDD4E00}" type="par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B892882F-682E-4B32-B40B-8ACFAB35AE96}" type="sib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DBD42549-05FC-4A2A-8A4A-93C2AA526C7B}">
      <dgm:prSet/>
      <dgm:spPr>
        <a:solidFill>
          <a:srgbClr val="2E6A8C"/>
        </a:solidFill>
      </dgm:spPr>
      <dgm:t>
        <a:bodyPr/>
        <a:lstStyle/>
        <a:p>
          <a:r>
            <a:rPr lang="en-US" b="1" dirty="0">
              <a:latin typeface="Calibri" panose="020F0502020204030204" pitchFamily="34" charset="0"/>
              <a:cs typeface="Calibri" panose="020F0502020204030204" pitchFamily="34" charset="0"/>
            </a:rPr>
            <a:t>Examples</a:t>
          </a:r>
          <a:endParaRPr lang="en-US" dirty="0">
            <a:latin typeface="Calibri" panose="020F0502020204030204" pitchFamily="34" charset="0"/>
            <a:cs typeface="Calibri" panose="020F0502020204030204" pitchFamily="34" charset="0"/>
          </a:endParaRPr>
        </a:p>
      </dgm:t>
    </dgm:pt>
    <dgm:pt modelId="{5BFA7156-DEA6-4ADF-8053-4963FAEDC983}" type="par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84D9A686-7CD1-406F-B361-76CB7D6E1A8A}" type="sib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C71C3DB1-4A61-4C96-8EC0-0C65261DF63E}">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Signs</a:t>
          </a:r>
          <a:endParaRPr lang="en-US" sz="2600" dirty="0">
            <a:solidFill>
              <a:srgbClr val="741112"/>
            </a:solidFill>
            <a:latin typeface="Calibri" panose="020F0502020204030204" pitchFamily="34" charset="0"/>
            <a:cs typeface="Calibri" panose="020F0502020204030204" pitchFamily="34" charset="0"/>
          </a:endParaRPr>
        </a:p>
      </dgm:t>
    </dgm:pt>
    <dgm:pt modelId="{A905781C-6FF9-432D-AB60-ECA9F3BE4113}" type="par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2578BFDF-B49E-4CC5-B57A-6DC1BCDA90FE}" type="sib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AD3A8C53-65B9-48D2-8B23-3C7C42217B9A}">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Private Use (Parking)</a:t>
          </a:r>
          <a:endParaRPr lang="en-US" sz="2600" dirty="0">
            <a:solidFill>
              <a:srgbClr val="741112"/>
            </a:solidFill>
            <a:latin typeface="Calibri" panose="020F0502020204030204" pitchFamily="34" charset="0"/>
            <a:cs typeface="Calibri" panose="020F0502020204030204" pitchFamily="34" charset="0"/>
          </a:endParaRPr>
        </a:p>
      </dgm:t>
    </dgm:pt>
    <dgm:pt modelId="{23E4B28C-32DF-4871-94F2-2D262219F63E}" type="par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E05B6564-B49D-4DEF-BA68-6ED2579E2F47}" type="sib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8D9A5F8E-CE73-4C9C-B91B-B06B7B1E01A6}">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Landscaping Items</a:t>
          </a:r>
          <a:endParaRPr lang="en-US" sz="2600" dirty="0">
            <a:solidFill>
              <a:srgbClr val="741112"/>
            </a:solidFill>
            <a:latin typeface="Calibri" panose="020F0502020204030204" pitchFamily="34" charset="0"/>
            <a:cs typeface="Calibri" panose="020F0502020204030204" pitchFamily="34" charset="0"/>
          </a:endParaRPr>
        </a:p>
      </dgm:t>
    </dgm:pt>
    <dgm:pt modelId="{333095C6-0127-45E0-864A-D9AFEB6E7628}" type="par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4B4863C3-5F0F-4394-8833-4D92296D3C3A}" type="sib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7841BA9A-3AD4-4AEF-B9D8-E0818139E5C2}">
      <dgm:prSet/>
      <dgm:spPr>
        <a:solidFill>
          <a:srgbClr val="2E6A8C"/>
        </a:solidFill>
      </dgm:spPr>
      <dgm:t>
        <a:bodyPr/>
        <a:lstStyle/>
        <a:p>
          <a:r>
            <a:rPr lang="en-US" b="1" dirty="0">
              <a:latin typeface="Calibri" panose="020F0502020204030204" pitchFamily="34" charset="0"/>
              <a:cs typeface="Calibri" panose="020F0502020204030204" pitchFamily="34" charset="0"/>
            </a:rPr>
            <a:t>Notification</a:t>
          </a:r>
          <a:endParaRPr lang="en-US" dirty="0">
            <a:latin typeface="Calibri" panose="020F0502020204030204" pitchFamily="34" charset="0"/>
            <a:cs typeface="Calibri" panose="020F0502020204030204" pitchFamily="34" charset="0"/>
          </a:endParaRPr>
        </a:p>
      </dgm:t>
    </dgm:pt>
    <dgm:pt modelId="{B2B0DB4A-5EB1-4905-AE78-83B0B78E770B}" type="par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22BF2139-FFAA-4A7E-B017-5B7F9F983CC7}" type="sib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6EEB8810-A4E9-4884-B777-4C0F6319B43E}">
      <dgm:prSet custT="1"/>
      <dgm:spPr>
        <a:solidFill>
          <a:srgbClr val="FDB917">
            <a:alpha val="90000"/>
          </a:srgbClr>
        </a:solidFill>
        <a:ln w="25400" cap="flat" cmpd="sng" algn="ctr">
          <a:solidFill>
            <a:srgbClr val="741112">
              <a:alpha val="90000"/>
            </a:srgbClr>
          </a:solidFill>
          <a:prstDash val="solid"/>
        </a:ln>
        <a:effectLst/>
      </dgm:spPr>
      <dgm:t>
        <a:bodyPr spcFirstLastPara="0" vert="horz" wrap="square" lIns="83820" tIns="41910" rIns="83820" bIns="41910" numCol="1" spcCol="1270" anchor="ctr" anchorCtr="0"/>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Federal Highway Regulations for Safety</a:t>
          </a:r>
        </a:p>
      </dgm:t>
    </dgm:pt>
    <dgm:pt modelId="{EBDCCD6F-329F-4296-85D4-69F3F1F57FDE}" type="parTrans" cxnId="{DDE1D875-3496-41F7-A881-8B944BC1B5F4}">
      <dgm:prSet/>
      <dgm:spPr/>
      <dgm:t>
        <a:bodyPr/>
        <a:lstStyle/>
        <a:p>
          <a:endParaRPr lang="en-US"/>
        </a:p>
      </dgm:t>
    </dgm:pt>
    <dgm:pt modelId="{AC7D2D92-9159-4EF9-BB64-E0515BDBDD25}" type="sibTrans" cxnId="{DDE1D875-3496-41F7-A881-8B944BC1B5F4}">
      <dgm:prSet/>
      <dgm:spPr/>
      <dgm:t>
        <a:bodyPr/>
        <a:lstStyle/>
        <a:p>
          <a:endParaRPr lang="en-US"/>
        </a:p>
      </dgm:t>
    </dgm:pt>
    <dgm:pt modelId="{722C3907-FC7B-45F2-864F-62A43FF1266C}">
      <dgm:prSet custT="1"/>
      <dgm:spPr>
        <a:solidFill>
          <a:srgbClr val="FDB917">
            <a:alpha val="90000"/>
          </a:srgbClr>
        </a:solidFill>
        <a:ln w="25400" cap="flat" cmpd="sng" algn="ctr">
          <a:solidFill>
            <a:srgbClr val="741112">
              <a:alpha val="90000"/>
            </a:srgbClr>
          </a:solidFill>
          <a:prstDash val="solid"/>
        </a:ln>
        <a:effectLst/>
      </dgm:spPr>
      <dgm:t>
        <a:bodyPr spcFirstLastPara="0" vert="horz" wrap="square" lIns="83820" tIns="41910" rIns="83820" bIns="41910" numCol="1" spcCol="1270" anchor="ctr" anchorCtr="0"/>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Owners of Encroachments will be notified by the Rapid City Area Office</a:t>
          </a:r>
        </a:p>
      </dgm:t>
    </dgm:pt>
    <dgm:pt modelId="{8BF143E4-DF37-4D35-85BD-9B3E998A4973}" type="parTrans" cxnId="{9CA678F7-0526-40E8-8F5E-741F1BD9BA56}">
      <dgm:prSet/>
      <dgm:spPr/>
      <dgm:t>
        <a:bodyPr/>
        <a:lstStyle/>
        <a:p>
          <a:endParaRPr lang="en-US"/>
        </a:p>
      </dgm:t>
    </dgm:pt>
    <dgm:pt modelId="{097721DF-A9D8-40B1-8A4A-FCC49888EE3F}" type="sibTrans" cxnId="{9CA678F7-0526-40E8-8F5E-741F1BD9BA56}">
      <dgm:prSet/>
      <dgm:spPr/>
      <dgm:t>
        <a:bodyPr/>
        <a:lstStyle/>
        <a:p>
          <a:endParaRPr lang="en-US"/>
        </a:p>
      </dgm:t>
    </dgm:pt>
    <dgm:pt modelId="{78C35CAD-371B-4BAA-AFF0-5A4A0584FC34}" type="pres">
      <dgm:prSet presAssocID="{91968881-A883-4B90-9DEE-E9CFA6B99719}" presName="Name0" presStyleCnt="0">
        <dgm:presLayoutVars>
          <dgm:dir/>
          <dgm:animLvl val="lvl"/>
          <dgm:resizeHandles val="exact"/>
        </dgm:presLayoutVars>
      </dgm:prSet>
      <dgm:spPr/>
    </dgm:pt>
    <dgm:pt modelId="{BF1E3911-B7DE-40C4-A0B8-587A5753327A}" type="pres">
      <dgm:prSet presAssocID="{7BBD44F1-F09E-4F6D-91EA-BEF618C41F0C}" presName="linNode" presStyleCnt="0"/>
      <dgm:spPr/>
    </dgm:pt>
    <dgm:pt modelId="{28D7CD40-9F23-4436-9DDC-F87676D0B909}" type="pres">
      <dgm:prSet presAssocID="{7BBD44F1-F09E-4F6D-91EA-BEF618C41F0C}" presName="parentText" presStyleLbl="node1" presStyleIdx="0" presStyleCnt="3">
        <dgm:presLayoutVars>
          <dgm:chMax val="1"/>
          <dgm:bulletEnabled val="1"/>
        </dgm:presLayoutVars>
      </dgm:prSet>
      <dgm:spPr/>
    </dgm:pt>
    <dgm:pt modelId="{51DBDD58-1D31-4789-AE0A-15E6B2D0BCC9}" type="pres">
      <dgm:prSet presAssocID="{7BBD44F1-F09E-4F6D-91EA-BEF618C41F0C}" presName="descendantText" presStyleLbl="alignAccFollowNode1" presStyleIdx="0" presStyleCnt="3">
        <dgm:presLayoutVars>
          <dgm:bulletEnabled val="1"/>
        </dgm:presLayoutVars>
      </dgm:prSet>
      <dgm:spPr>
        <a:xfrm rot="5400000">
          <a:off x="4960315" y="-1836298"/>
          <a:ext cx="1271624" cy="5266944"/>
        </a:xfrm>
        <a:prstGeom prst="round2SameRect">
          <a:avLst/>
        </a:prstGeom>
      </dgm:spPr>
    </dgm:pt>
    <dgm:pt modelId="{105B1147-D223-4ECF-8285-2C8A6A3D11ED}" type="pres">
      <dgm:prSet presAssocID="{B892882F-682E-4B32-B40B-8ACFAB35AE96}" presName="sp" presStyleCnt="0"/>
      <dgm:spPr/>
    </dgm:pt>
    <dgm:pt modelId="{F771E0DB-AC0C-4087-A06C-6B331EE817D5}" type="pres">
      <dgm:prSet presAssocID="{DBD42549-05FC-4A2A-8A4A-93C2AA526C7B}" presName="linNode" presStyleCnt="0"/>
      <dgm:spPr/>
    </dgm:pt>
    <dgm:pt modelId="{808518A3-D165-411A-BDED-E7CFB1884FC7}" type="pres">
      <dgm:prSet presAssocID="{DBD42549-05FC-4A2A-8A4A-93C2AA526C7B}" presName="parentText" presStyleLbl="node1" presStyleIdx="1" presStyleCnt="3">
        <dgm:presLayoutVars>
          <dgm:chMax val="1"/>
          <dgm:bulletEnabled val="1"/>
        </dgm:presLayoutVars>
      </dgm:prSet>
      <dgm:spPr/>
    </dgm:pt>
    <dgm:pt modelId="{BE85B358-CE86-4BC7-89B9-5B3E83C9DDE9}" type="pres">
      <dgm:prSet presAssocID="{DBD42549-05FC-4A2A-8A4A-93C2AA526C7B}" presName="descendantText" presStyleLbl="alignAccFollowNode1" presStyleIdx="1" presStyleCnt="3">
        <dgm:presLayoutVars>
          <dgm:bulletEnabled val="1"/>
        </dgm:presLayoutVars>
      </dgm:prSet>
      <dgm:spPr/>
    </dgm:pt>
    <dgm:pt modelId="{CD31BFBE-53C2-4D24-B521-F877C64A7F3F}" type="pres">
      <dgm:prSet presAssocID="{84D9A686-7CD1-406F-B361-76CB7D6E1A8A}" presName="sp" presStyleCnt="0"/>
      <dgm:spPr/>
    </dgm:pt>
    <dgm:pt modelId="{F083F1C1-F8F6-47DD-AFD6-28223B4AF833}" type="pres">
      <dgm:prSet presAssocID="{7841BA9A-3AD4-4AEF-B9D8-E0818139E5C2}" presName="linNode" presStyleCnt="0"/>
      <dgm:spPr/>
    </dgm:pt>
    <dgm:pt modelId="{645E43E8-86A8-4C52-97E2-89C1A409310F}" type="pres">
      <dgm:prSet presAssocID="{7841BA9A-3AD4-4AEF-B9D8-E0818139E5C2}" presName="parentText" presStyleLbl="node1" presStyleIdx="2" presStyleCnt="3">
        <dgm:presLayoutVars>
          <dgm:chMax val="1"/>
          <dgm:bulletEnabled val="1"/>
        </dgm:presLayoutVars>
      </dgm:prSet>
      <dgm:spPr/>
    </dgm:pt>
    <dgm:pt modelId="{743B3FC2-92F8-4606-B24A-71E7433C70F5}" type="pres">
      <dgm:prSet presAssocID="{7841BA9A-3AD4-4AEF-B9D8-E0818139E5C2}" presName="descendantText" presStyleLbl="alignAccFollowNode1" presStyleIdx="2" presStyleCnt="3">
        <dgm:presLayoutVars>
          <dgm:bulletEnabled val="1"/>
        </dgm:presLayoutVars>
      </dgm:prSet>
      <dgm:spPr>
        <a:xfrm rot="5400000">
          <a:off x="4960315" y="1501716"/>
          <a:ext cx="1271624" cy="5266944"/>
        </a:xfrm>
        <a:prstGeom prst="round2SameRect">
          <a:avLst/>
        </a:prstGeom>
      </dgm:spPr>
    </dgm:pt>
  </dgm:ptLst>
  <dgm:cxnLst>
    <dgm:cxn modelId="{DDF4A118-C3DA-4E9A-96E3-0B1D7E25B327}" srcId="{DBD42549-05FC-4A2A-8A4A-93C2AA526C7B}" destId="{C71C3DB1-4A61-4C96-8EC0-0C65261DF63E}" srcOrd="0" destOrd="0" parTransId="{A905781C-6FF9-432D-AB60-ECA9F3BE4113}" sibTransId="{2578BFDF-B49E-4CC5-B57A-6DC1BCDA90FE}"/>
    <dgm:cxn modelId="{5E05C222-93F7-435C-80BC-050440D47283}" srcId="{DBD42549-05FC-4A2A-8A4A-93C2AA526C7B}" destId="{AD3A8C53-65B9-48D2-8B23-3C7C42217B9A}" srcOrd="1" destOrd="0" parTransId="{23E4B28C-32DF-4871-94F2-2D262219F63E}" sibTransId="{E05B6564-B49D-4DEF-BA68-6ED2579E2F47}"/>
    <dgm:cxn modelId="{3EBBA931-15C7-481D-B712-393B5A728C43}" type="presOf" srcId="{8D9A5F8E-CE73-4C9C-B91B-B06B7B1E01A6}" destId="{BE85B358-CE86-4BC7-89B9-5B3E83C9DDE9}" srcOrd="0" destOrd="2" presId="urn:microsoft.com/office/officeart/2005/8/layout/vList5"/>
    <dgm:cxn modelId="{B5FC404C-EAA7-41CE-8686-E6A1DA2E50C6}" srcId="{91968881-A883-4B90-9DEE-E9CFA6B99719}" destId="{DBD42549-05FC-4A2A-8A4A-93C2AA526C7B}" srcOrd="1" destOrd="0" parTransId="{5BFA7156-DEA6-4ADF-8053-4963FAEDC983}" sibTransId="{84D9A686-7CD1-406F-B361-76CB7D6E1A8A}"/>
    <dgm:cxn modelId="{5C52C96E-0729-453F-9037-1C26F433039E}" type="presOf" srcId="{91968881-A883-4B90-9DEE-E9CFA6B99719}" destId="{78C35CAD-371B-4BAA-AFF0-5A4A0584FC34}" srcOrd="0" destOrd="0" presId="urn:microsoft.com/office/officeart/2005/8/layout/vList5"/>
    <dgm:cxn modelId="{E9965B70-4781-4358-9E8B-D6F4736BDB43}" type="presOf" srcId="{DBD42549-05FC-4A2A-8A4A-93C2AA526C7B}" destId="{808518A3-D165-411A-BDED-E7CFB1884FC7}" srcOrd="0" destOrd="0" presId="urn:microsoft.com/office/officeart/2005/8/layout/vList5"/>
    <dgm:cxn modelId="{DDE1D875-3496-41F7-A881-8B944BC1B5F4}" srcId="{7BBD44F1-F09E-4F6D-91EA-BEF618C41F0C}" destId="{6EEB8810-A4E9-4884-B777-4C0F6319B43E}" srcOrd="0" destOrd="0" parTransId="{EBDCCD6F-329F-4296-85D4-69F3F1F57FDE}" sibTransId="{AC7D2D92-9159-4EF9-BB64-E0515BDBDD25}"/>
    <dgm:cxn modelId="{B15668A4-C39E-4AD0-8D9B-70857D859D03}" type="presOf" srcId="{7841BA9A-3AD4-4AEF-B9D8-E0818139E5C2}" destId="{645E43E8-86A8-4C52-97E2-89C1A409310F}" srcOrd="0" destOrd="0" presId="urn:microsoft.com/office/officeart/2005/8/layout/vList5"/>
    <dgm:cxn modelId="{9EA61EB3-A165-490E-BB7D-E63181F365DB}" type="presOf" srcId="{C71C3DB1-4A61-4C96-8EC0-0C65261DF63E}" destId="{BE85B358-CE86-4BC7-89B9-5B3E83C9DDE9}" srcOrd="0" destOrd="0" presId="urn:microsoft.com/office/officeart/2005/8/layout/vList5"/>
    <dgm:cxn modelId="{F80640B4-A581-4C3D-9B4E-1E5834D11378}" type="presOf" srcId="{AD3A8C53-65B9-48D2-8B23-3C7C42217B9A}" destId="{BE85B358-CE86-4BC7-89B9-5B3E83C9DDE9}" srcOrd="0" destOrd="1" presId="urn:microsoft.com/office/officeart/2005/8/layout/vList5"/>
    <dgm:cxn modelId="{571D8BC5-DD31-4647-BFE9-09EDB198820F}" type="presOf" srcId="{6EEB8810-A4E9-4884-B777-4C0F6319B43E}" destId="{51DBDD58-1D31-4789-AE0A-15E6B2D0BCC9}" srcOrd="0" destOrd="0" presId="urn:microsoft.com/office/officeart/2005/8/layout/vList5"/>
    <dgm:cxn modelId="{5E444FC6-F809-48D6-95FA-14CE71A08921}" srcId="{91968881-A883-4B90-9DEE-E9CFA6B99719}" destId="{7BBD44F1-F09E-4F6D-91EA-BEF618C41F0C}" srcOrd="0" destOrd="0" parTransId="{01350746-A9CA-412B-82CF-2D929BDD4E00}" sibTransId="{B892882F-682E-4B32-B40B-8ACFAB35AE96}"/>
    <dgm:cxn modelId="{3166D8E7-EA4C-47C7-8748-33E581102CD2}" srcId="{91968881-A883-4B90-9DEE-E9CFA6B99719}" destId="{7841BA9A-3AD4-4AEF-B9D8-E0818139E5C2}" srcOrd="2" destOrd="0" parTransId="{B2B0DB4A-5EB1-4905-AE78-83B0B78E770B}" sibTransId="{22BF2139-FFAA-4A7E-B017-5B7F9F983CC7}"/>
    <dgm:cxn modelId="{2F15E6EE-3D59-47B0-93A7-8C9F21C545D3}" srcId="{DBD42549-05FC-4A2A-8A4A-93C2AA526C7B}" destId="{8D9A5F8E-CE73-4C9C-B91B-B06B7B1E01A6}" srcOrd="2" destOrd="0" parTransId="{333095C6-0127-45E0-864A-D9AFEB6E7628}" sibTransId="{4B4863C3-5F0F-4394-8833-4D92296D3C3A}"/>
    <dgm:cxn modelId="{9CA678F7-0526-40E8-8F5E-741F1BD9BA56}" srcId="{7841BA9A-3AD4-4AEF-B9D8-E0818139E5C2}" destId="{722C3907-FC7B-45F2-864F-62A43FF1266C}" srcOrd="0" destOrd="0" parTransId="{8BF143E4-DF37-4D35-85BD-9B3E998A4973}" sibTransId="{097721DF-A9D8-40B1-8A4A-FCC49888EE3F}"/>
    <dgm:cxn modelId="{5CEB80FC-6BD5-45FA-BCA8-CE1C4C6D6E0C}" type="presOf" srcId="{722C3907-FC7B-45F2-864F-62A43FF1266C}" destId="{743B3FC2-92F8-4606-B24A-71E7433C70F5}" srcOrd="0" destOrd="0" presId="urn:microsoft.com/office/officeart/2005/8/layout/vList5"/>
    <dgm:cxn modelId="{F3730AFE-598A-481C-9DDB-5BCBE7634E29}" type="presOf" srcId="{7BBD44F1-F09E-4F6D-91EA-BEF618C41F0C}" destId="{28D7CD40-9F23-4436-9DDC-F87676D0B909}" srcOrd="0" destOrd="0" presId="urn:microsoft.com/office/officeart/2005/8/layout/vList5"/>
    <dgm:cxn modelId="{BB189053-0590-43BC-A42E-EECD9A993DDB}" type="presParOf" srcId="{78C35CAD-371B-4BAA-AFF0-5A4A0584FC34}" destId="{BF1E3911-B7DE-40C4-A0B8-587A5753327A}" srcOrd="0" destOrd="0" presId="urn:microsoft.com/office/officeart/2005/8/layout/vList5"/>
    <dgm:cxn modelId="{EB70455F-2E29-494C-8F97-19E672582B05}" type="presParOf" srcId="{BF1E3911-B7DE-40C4-A0B8-587A5753327A}" destId="{28D7CD40-9F23-4436-9DDC-F87676D0B909}" srcOrd="0" destOrd="0" presId="urn:microsoft.com/office/officeart/2005/8/layout/vList5"/>
    <dgm:cxn modelId="{9C75D3B7-9A2A-4A93-85F1-CE927E995F42}" type="presParOf" srcId="{BF1E3911-B7DE-40C4-A0B8-587A5753327A}" destId="{51DBDD58-1D31-4789-AE0A-15E6B2D0BCC9}" srcOrd="1" destOrd="0" presId="urn:microsoft.com/office/officeart/2005/8/layout/vList5"/>
    <dgm:cxn modelId="{019D1291-42C8-4CA7-8625-03D6D06983D0}" type="presParOf" srcId="{78C35CAD-371B-4BAA-AFF0-5A4A0584FC34}" destId="{105B1147-D223-4ECF-8285-2C8A6A3D11ED}" srcOrd="1" destOrd="0" presId="urn:microsoft.com/office/officeart/2005/8/layout/vList5"/>
    <dgm:cxn modelId="{3702DFF6-CEA7-401C-B071-A1CA9606D955}" type="presParOf" srcId="{78C35CAD-371B-4BAA-AFF0-5A4A0584FC34}" destId="{F771E0DB-AC0C-4087-A06C-6B331EE817D5}" srcOrd="2" destOrd="0" presId="urn:microsoft.com/office/officeart/2005/8/layout/vList5"/>
    <dgm:cxn modelId="{B2AEEE10-036B-462B-ABF7-4110494816C7}" type="presParOf" srcId="{F771E0DB-AC0C-4087-A06C-6B331EE817D5}" destId="{808518A3-D165-411A-BDED-E7CFB1884FC7}" srcOrd="0" destOrd="0" presId="urn:microsoft.com/office/officeart/2005/8/layout/vList5"/>
    <dgm:cxn modelId="{1109CF0F-9E3D-417F-A584-4C5F34C7FA00}" type="presParOf" srcId="{F771E0DB-AC0C-4087-A06C-6B331EE817D5}" destId="{BE85B358-CE86-4BC7-89B9-5B3E83C9DDE9}" srcOrd="1" destOrd="0" presId="urn:microsoft.com/office/officeart/2005/8/layout/vList5"/>
    <dgm:cxn modelId="{9032E2BC-E411-4453-A722-FB548379EFC9}" type="presParOf" srcId="{78C35CAD-371B-4BAA-AFF0-5A4A0584FC34}" destId="{CD31BFBE-53C2-4D24-B521-F877C64A7F3F}" srcOrd="3" destOrd="0" presId="urn:microsoft.com/office/officeart/2005/8/layout/vList5"/>
    <dgm:cxn modelId="{26029D7A-81D4-4FF1-A21E-D3316B6020C5}" type="presParOf" srcId="{78C35CAD-371B-4BAA-AFF0-5A4A0584FC34}" destId="{F083F1C1-F8F6-47DD-AFD6-28223B4AF833}" srcOrd="4" destOrd="0" presId="urn:microsoft.com/office/officeart/2005/8/layout/vList5"/>
    <dgm:cxn modelId="{A40059ED-C1CD-4C69-83CE-9A524121B1D9}" type="presParOf" srcId="{F083F1C1-F8F6-47DD-AFD6-28223B4AF833}" destId="{645E43E8-86A8-4C52-97E2-89C1A409310F}" srcOrd="0" destOrd="0" presId="urn:microsoft.com/office/officeart/2005/8/layout/vList5"/>
    <dgm:cxn modelId="{DDE51ADE-1367-409C-9AA3-C0D0A82A7B51}" type="presParOf" srcId="{F083F1C1-F8F6-47DD-AFD6-28223B4AF833}" destId="{743B3FC2-92F8-4606-B24A-71E7433C70F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7CD40-9F23-4436-9DDC-F87676D0B909}">
      <dsp:nvSpPr>
        <dsp:cNvPr id="0" name=""/>
        <dsp:cNvSpPr/>
      </dsp:nvSpPr>
      <dsp:spPr>
        <a:xfrm>
          <a:off x="0" y="2408"/>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Involve the public in the planning and design process</a:t>
          </a:r>
          <a:endParaRPr lang="en-US" sz="2600" kern="1200" dirty="0">
            <a:latin typeface="Calibri" panose="020F0502020204030204" pitchFamily="34" charset="0"/>
            <a:cs typeface="Calibri" panose="020F0502020204030204" pitchFamily="34" charset="0"/>
          </a:endParaRPr>
        </a:p>
      </dsp:txBody>
      <dsp:txXfrm>
        <a:off x="77594" y="80002"/>
        <a:ext cx="2807468" cy="1434342"/>
      </dsp:txXfrm>
    </dsp:sp>
    <dsp:sp modelId="{BE85B358-CE86-4BC7-89B9-5B3E83C9DDE9}">
      <dsp:nvSpPr>
        <dsp:cNvPr id="0" name=""/>
        <dsp:cNvSpPr/>
      </dsp:nvSpPr>
      <dsp:spPr>
        <a:xfrm rot="5400000">
          <a:off x="4960315" y="-167291"/>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Background Information</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a:solidFill>
                <a:srgbClr val="741112"/>
              </a:solidFill>
              <a:latin typeface="Calibri" panose="020F0502020204030204" pitchFamily="34" charset="0"/>
              <a:cs typeface="Calibri" panose="020F0502020204030204" pitchFamily="34" charset="0"/>
            </a:rPr>
            <a:t>Proposed Project</a:t>
          </a:r>
          <a:endParaRPr lang="en-US" sz="2600" kern="120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a:solidFill>
                <a:srgbClr val="741112"/>
              </a:solidFill>
              <a:latin typeface="Calibri" panose="020F0502020204030204" pitchFamily="34" charset="0"/>
              <a:cs typeface="Calibri" panose="020F0502020204030204" pitchFamily="34" charset="0"/>
            </a:rPr>
            <a:t>Project Schedule</a:t>
          </a:r>
          <a:endParaRPr lang="en-US" sz="2600" kern="1200">
            <a:solidFill>
              <a:srgbClr val="741112"/>
            </a:solidFill>
            <a:latin typeface="Calibri" panose="020F0502020204030204" pitchFamily="34" charset="0"/>
            <a:cs typeface="Calibri" panose="020F0502020204030204" pitchFamily="34" charset="0"/>
          </a:endParaRPr>
        </a:p>
      </dsp:txBody>
      <dsp:txXfrm rot="-5400000">
        <a:off x="2962655" y="1892445"/>
        <a:ext cx="5204868" cy="1147472"/>
      </dsp:txXfrm>
    </dsp:sp>
    <dsp:sp modelId="{808518A3-D165-411A-BDED-E7CFB1884FC7}">
      <dsp:nvSpPr>
        <dsp:cNvPr id="0" name=""/>
        <dsp:cNvSpPr/>
      </dsp:nvSpPr>
      <dsp:spPr>
        <a:xfrm>
          <a:off x="0" y="1671415"/>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a:latin typeface="Calibri" panose="020F0502020204030204" pitchFamily="34" charset="0"/>
              <a:cs typeface="Calibri" panose="020F0502020204030204" pitchFamily="34" charset="0"/>
            </a:rPr>
            <a:t>Provide a Project Overview</a:t>
          </a:r>
          <a:endParaRPr lang="en-US" sz="2600" kern="1200">
            <a:latin typeface="Calibri" panose="020F0502020204030204" pitchFamily="34" charset="0"/>
            <a:cs typeface="Calibri" panose="020F0502020204030204" pitchFamily="34" charset="0"/>
          </a:endParaRPr>
        </a:p>
      </dsp:txBody>
      <dsp:txXfrm>
        <a:off x="77594" y="1749009"/>
        <a:ext cx="2807468" cy="1434342"/>
      </dsp:txXfrm>
    </dsp:sp>
    <dsp:sp modelId="{645E43E8-86A8-4C52-97E2-89C1A409310F}">
      <dsp:nvSpPr>
        <dsp:cNvPr id="0" name=""/>
        <dsp:cNvSpPr/>
      </dsp:nvSpPr>
      <dsp:spPr>
        <a:xfrm>
          <a:off x="0" y="3340422"/>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Gather Input and Comments</a:t>
          </a:r>
          <a:endParaRPr lang="en-US" sz="2600" kern="1200" dirty="0">
            <a:latin typeface="Calibri" panose="020F0502020204030204" pitchFamily="34" charset="0"/>
            <a:cs typeface="Calibri" panose="020F0502020204030204" pitchFamily="34" charset="0"/>
          </a:endParaRPr>
        </a:p>
      </dsp:txBody>
      <dsp:txXfrm>
        <a:off x="77594" y="3418016"/>
        <a:ext cx="2807468" cy="1434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A0091-4925-4F4C-911D-8A27B63FA010}">
      <dsp:nvSpPr>
        <dsp:cNvPr id="0" name=""/>
        <dsp:cNvSpPr/>
      </dsp:nvSpPr>
      <dsp:spPr>
        <a:xfrm>
          <a:off x="0" y="820391"/>
          <a:ext cx="8229600" cy="677674"/>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5F01131-7CBC-429D-B7B5-7F4AD87E1B43}">
      <dsp:nvSpPr>
        <dsp:cNvPr id="0" name=""/>
        <dsp:cNvSpPr/>
      </dsp:nvSpPr>
      <dsp:spPr>
        <a:xfrm>
          <a:off x="411480" y="380941"/>
          <a:ext cx="5760720" cy="7789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Calibri" panose="020F0502020204030204" pitchFamily="34" charset="0"/>
              <a:cs typeface="Calibri" panose="020F0502020204030204" pitchFamily="34" charset="0"/>
            </a:rPr>
            <a:t>Grading in 1950, 1953, 1966</a:t>
          </a:r>
          <a:endParaRPr lang="en-US" sz="2300" kern="1200" dirty="0">
            <a:latin typeface="Calibri" panose="020F0502020204030204" pitchFamily="34" charset="0"/>
            <a:cs typeface="Calibri" panose="020F0502020204030204" pitchFamily="34" charset="0"/>
          </a:endParaRPr>
        </a:p>
      </dsp:txBody>
      <dsp:txXfrm>
        <a:off x="449504" y="418965"/>
        <a:ext cx="5684672" cy="702882"/>
      </dsp:txXfrm>
    </dsp:sp>
    <dsp:sp modelId="{8C292F7E-CA1F-4F77-96D8-A19D09E41417}">
      <dsp:nvSpPr>
        <dsp:cNvPr id="0" name=""/>
        <dsp:cNvSpPr/>
      </dsp:nvSpPr>
      <dsp:spPr>
        <a:xfrm>
          <a:off x="0" y="2061715"/>
          <a:ext cx="8229600" cy="677674"/>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8B2C631-640D-4079-8A29-B73D71609CB1}">
      <dsp:nvSpPr>
        <dsp:cNvPr id="0" name=""/>
        <dsp:cNvSpPr/>
      </dsp:nvSpPr>
      <dsp:spPr>
        <a:xfrm>
          <a:off x="411480" y="1622265"/>
          <a:ext cx="5760720" cy="7789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Calibri" panose="020F0502020204030204" pitchFamily="34" charset="0"/>
              <a:cs typeface="Calibri" panose="020F0502020204030204" pitchFamily="34" charset="0"/>
            </a:rPr>
            <a:t>Resurfaced in 1954, 1981, 1994, 2006, 2010</a:t>
          </a:r>
          <a:endParaRPr lang="en-US" sz="2300" kern="1200" dirty="0">
            <a:latin typeface="Calibri" panose="020F0502020204030204" pitchFamily="34" charset="0"/>
            <a:cs typeface="Calibri" panose="020F0502020204030204" pitchFamily="34" charset="0"/>
          </a:endParaRPr>
        </a:p>
      </dsp:txBody>
      <dsp:txXfrm>
        <a:off x="449504" y="1660289"/>
        <a:ext cx="5684672" cy="702882"/>
      </dsp:txXfrm>
    </dsp:sp>
    <dsp:sp modelId="{9B80D8EA-49C6-4BC7-BAAC-45DD759E5AFE}">
      <dsp:nvSpPr>
        <dsp:cNvPr id="0" name=""/>
        <dsp:cNvSpPr/>
      </dsp:nvSpPr>
      <dsp:spPr>
        <a:xfrm>
          <a:off x="0" y="3303040"/>
          <a:ext cx="8229600" cy="677674"/>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1F77EAEC-6430-40AC-AD8E-588345CE8263}">
      <dsp:nvSpPr>
        <dsp:cNvPr id="0" name=""/>
        <dsp:cNvSpPr/>
      </dsp:nvSpPr>
      <dsp:spPr>
        <a:xfrm>
          <a:off x="411480" y="2863590"/>
          <a:ext cx="5760720" cy="7789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Calibri" panose="020F0502020204030204" pitchFamily="34" charset="0"/>
              <a:cs typeface="Calibri" panose="020F0502020204030204" pitchFamily="34" charset="0"/>
            </a:rPr>
            <a:t>Structure repairs in 1982, 2002</a:t>
          </a:r>
          <a:endParaRPr lang="en-US" sz="2300" kern="1200" dirty="0">
            <a:latin typeface="Calibri" panose="020F0502020204030204" pitchFamily="34" charset="0"/>
            <a:cs typeface="Calibri" panose="020F0502020204030204" pitchFamily="34" charset="0"/>
          </a:endParaRPr>
        </a:p>
      </dsp:txBody>
      <dsp:txXfrm>
        <a:off x="449504" y="2901614"/>
        <a:ext cx="5684672" cy="7028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88981-E4C9-4220-8CAF-D9D0BB3E1CEC}">
      <dsp:nvSpPr>
        <dsp:cNvPr id="0" name=""/>
        <dsp:cNvSpPr/>
      </dsp:nvSpPr>
      <dsp:spPr>
        <a:xfrm>
          <a:off x="0" y="489419"/>
          <a:ext cx="8229600" cy="7812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A0EC5624-86B4-48FD-BF20-C57C0577E27F}">
      <dsp:nvSpPr>
        <dsp:cNvPr id="0" name=""/>
        <dsp:cNvSpPr/>
      </dsp:nvSpPr>
      <dsp:spPr>
        <a:xfrm>
          <a:off x="411480" y="31859"/>
          <a:ext cx="5760720" cy="91512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2021 Average Daily Traffic (ADT) = 850</a:t>
          </a:r>
        </a:p>
      </dsp:txBody>
      <dsp:txXfrm>
        <a:off x="456152" y="76531"/>
        <a:ext cx="5671376" cy="825776"/>
      </dsp:txXfrm>
    </dsp:sp>
    <dsp:sp modelId="{0ED8A58A-7C64-4DC3-9C71-C9E9D24243BC}">
      <dsp:nvSpPr>
        <dsp:cNvPr id="0" name=""/>
        <dsp:cNvSpPr/>
      </dsp:nvSpPr>
      <dsp:spPr>
        <a:xfrm>
          <a:off x="0" y="1895579"/>
          <a:ext cx="8229600" cy="7812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C61427DC-68B6-4608-B3BD-E62C863718C3}">
      <dsp:nvSpPr>
        <dsp:cNvPr id="0" name=""/>
        <dsp:cNvSpPr/>
      </dsp:nvSpPr>
      <dsp:spPr>
        <a:xfrm>
          <a:off x="411480" y="1438019"/>
          <a:ext cx="5760720" cy="91512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2041 Projected ADT = 1300</a:t>
          </a:r>
        </a:p>
      </dsp:txBody>
      <dsp:txXfrm>
        <a:off x="456152" y="1482691"/>
        <a:ext cx="5671376" cy="825776"/>
      </dsp:txXfrm>
    </dsp:sp>
    <dsp:sp modelId="{A43F1DDD-50B3-41C5-8555-7C43F404529A}">
      <dsp:nvSpPr>
        <dsp:cNvPr id="0" name=""/>
        <dsp:cNvSpPr/>
      </dsp:nvSpPr>
      <dsp:spPr>
        <a:xfrm>
          <a:off x="0" y="3301740"/>
          <a:ext cx="8229600" cy="7812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7252143C-F4C9-4570-A349-2BE93682B2CA}">
      <dsp:nvSpPr>
        <dsp:cNvPr id="0" name=""/>
        <dsp:cNvSpPr/>
      </dsp:nvSpPr>
      <dsp:spPr>
        <a:xfrm>
          <a:off x="411480" y="2844180"/>
          <a:ext cx="5760720" cy="91512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5% Average Truck Traffic</a:t>
          </a:r>
        </a:p>
      </dsp:txBody>
      <dsp:txXfrm>
        <a:off x="456152" y="2888852"/>
        <a:ext cx="5671376" cy="825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4BA97-7EDD-4A66-85DF-1E80510B90A1}">
      <dsp:nvSpPr>
        <dsp:cNvPr id="0" name=""/>
        <dsp:cNvSpPr/>
      </dsp:nvSpPr>
      <dsp:spPr>
        <a:xfrm>
          <a:off x="230997" y="195111"/>
          <a:ext cx="3644362" cy="2720439"/>
        </a:xfrm>
        <a:prstGeom prst="round2SameRect">
          <a:avLst>
            <a:gd name="adj1" fmla="val 8000"/>
            <a:gd name="adj2" fmla="val 0"/>
          </a:avLst>
        </a:prstGeom>
        <a:solidFill>
          <a:srgbClr val="FDB917">
            <a:alpha val="90000"/>
          </a:srgbClr>
        </a:solidFill>
        <a:ln w="25400" cap="flat" cmpd="sng" algn="ctr">
          <a:solidFill>
            <a:srgbClr val="741112"/>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ts val="300"/>
            </a:spcAft>
            <a:buNone/>
          </a:pPr>
          <a:r>
            <a:rPr lang="en-US" sz="2400" kern="1200" dirty="0">
              <a:solidFill>
                <a:srgbClr val="741112"/>
              </a:solidFill>
              <a:latin typeface="Calibri" panose="020F0502020204030204" pitchFamily="34" charset="0"/>
              <a:cs typeface="Calibri" panose="020F0502020204030204" pitchFamily="34" charset="0"/>
            </a:rPr>
            <a:t>61 Reported Crashes </a:t>
          </a:r>
        </a:p>
        <a:p>
          <a:pPr marL="457200" lvl="2" indent="-228600" algn="l" defTabSz="1066800">
            <a:lnSpc>
              <a:spcPct val="90000"/>
            </a:lnSpc>
            <a:spcBef>
              <a:spcPct val="0"/>
            </a:spcBef>
            <a:spcAft>
              <a:spcPts val="300"/>
            </a:spcAft>
            <a:buChar char="•"/>
          </a:pPr>
          <a:r>
            <a:rPr lang="en-US" sz="2400" kern="1200" dirty="0">
              <a:solidFill>
                <a:srgbClr val="741112"/>
              </a:solidFill>
              <a:latin typeface="Calibri" panose="020F0502020204030204" pitchFamily="34" charset="0"/>
              <a:cs typeface="Calibri" panose="020F0502020204030204" pitchFamily="34" charset="0"/>
            </a:rPr>
            <a:t>42 Road Departure</a:t>
          </a:r>
        </a:p>
        <a:p>
          <a:pPr marL="457200" lvl="2" indent="-228600" algn="l" defTabSz="1066800">
            <a:lnSpc>
              <a:spcPct val="90000"/>
            </a:lnSpc>
            <a:spcBef>
              <a:spcPct val="0"/>
            </a:spcBef>
            <a:spcAft>
              <a:spcPts val="300"/>
            </a:spcAft>
            <a:buChar char="•"/>
          </a:pPr>
          <a:r>
            <a:rPr lang="en-US" sz="2400" kern="1200" dirty="0">
              <a:solidFill>
                <a:srgbClr val="741112"/>
              </a:solidFill>
              <a:latin typeface="Calibri" panose="020F0502020204030204" pitchFamily="34" charset="0"/>
              <a:cs typeface="Calibri" panose="020F0502020204030204" pitchFamily="34" charset="0"/>
            </a:rPr>
            <a:t>23 involved Motorcycles</a:t>
          </a:r>
        </a:p>
        <a:p>
          <a:pPr marL="457200" lvl="2" indent="-228600" algn="l" defTabSz="1066800">
            <a:lnSpc>
              <a:spcPct val="90000"/>
            </a:lnSpc>
            <a:spcBef>
              <a:spcPct val="0"/>
            </a:spcBef>
            <a:spcAft>
              <a:spcPts val="300"/>
            </a:spcAft>
            <a:buChar char="•"/>
          </a:pPr>
          <a:r>
            <a:rPr lang="en-US" sz="2400" kern="1200" dirty="0">
              <a:solidFill>
                <a:srgbClr val="741112"/>
              </a:solidFill>
              <a:latin typeface="Calibri" panose="020F0502020204030204" pitchFamily="34" charset="0"/>
              <a:cs typeface="Calibri" panose="020F0502020204030204" pitchFamily="34" charset="0"/>
            </a:rPr>
            <a:t>1 Fatal Crash</a:t>
          </a:r>
        </a:p>
        <a:p>
          <a:pPr marL="457200" lvl="2" indent="-228600" algn="l" defTabSz="1066800">
            <a:lnSpc>
              <a:spcPct val="90000"/>
            </a:lnSpc>
            <a:spcBef>
              <a:spcPct val="0"/>
            </a:spcBef>
            <a:spcAft>
              <a:spcPts val="300"/>
            </a:spcAft>
            <a:buChar char="•"/>
          </a:pPr>
          <a:r>
            <a:rPr lang="en-US" sz="2400" kern="1200" dirty="0">
              <a:solidFill>
                <a:srgbClr val="741112"/>
              </a:solidFill>
              <a:latin typeface="Calibri" panose="020F0502020204030204" pitchFamily="34" charset="0"/>
              <a:cs typeface="Calibri" panose="020F0502020204030204" pitchFamily="34" charset="0"/>
            </a:rPr>
            <a:t>26 Injury Crashes</a:t>
          </a:r>
        </a:p>
      </dsp:txBody>
      <dsp:txXfrm>
        <a:off x="294740" y="258854"/>
        <a:ext cx="3516876" cy="2656696"/>
      </dsp:txXfrm>
    </dsp:sp>
    <dsp:sp modelId="{D87AFC3E-B51A-4F77-AAFA-70007070D05D}">
      <dsp:nvSpPr>
        <dsp:cNvPr id="0" name=""/>
        <dsp:cNvSpPr/>
      </dsp:nvSpPr>
      <dsp:spPr>
        <a:xfrm>
          <a:off x="230997" y="2915551"/>
          <a:ext cx="3644362" cy="1169788"/>
        </a:xfrm>
        <a:prstGeom prst="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0" rIns="34290" bIns="0" numCol="1" spcCol="1270" anchor="ctr" anchorCtr="0">
          <a:noAutofit/>
        </a:bodyPr>
        <a:lstStyle/>
        <a:p>
          <a:pPr marL="0" lvl="0" indent="0" algn="l" defTabSz="1200150">
            <a:lnSpc>
              <a:spcPct val="90000"/>
            </a:lnSpc>
            <a:spcBef>
              <a:spcPct val="0"/>
            </a:spcBef>
            <a:spcAft>
              <a:spcPct val="35000"/>
            </a:spcAft>
            <a:buNone/>
          </a:pPr>
          <a:r>
            <a:rPr lang="en-US" sz="2700" b="1" kern="1200" dirty="0">
              <a:latin typeface="Calibri" panose="020F0502020204030204" pitchFamily="34" charset="0"/>
              <a:cs typeface="Calibri" panose="020F0502020204030204" pitchFamily="34" charset="0"/>
            </a:rPr>
            <a:t>5 Year Period from 2018 to 2022</a:t>
          </a:r>
          <a:endParaRPr lang="en-US" sz="2700" kern="1200" dirty="0">
            <a:latin typeface="Calibri" panose="020F0502020204030204" pitchFamily="34" charset="0"/>
            <a:cs typeface="Calibri" panose="020F0502020204030204" pitchFamily="34" charset="0"/>
          </a:endParaRPr>
        </a:p>
      </dsp:txBody>
      <dsp:txXfrm>
        <a:off x="230997" y="2915551"/>
        <a:ext cx="2566452" cy="1169788"/>
      </dsp:txXfrm>
    </dsp:sp>
    <dsp:sp modelId="{E8BD09F3-F6AF-454E-8BAE-621D267E869E}">
      <dsp:nvSpPr>
        <dsp:cNvPr id="0" name=""/>
        <dsp:cNvSpPr/>
      </dsp:nvSpPr>
      <dsp:spPr>
        <a:xfrm>
          <a:off x="2676560" y="3101361"/>
          <a:ext cx="1275526" cy="1275526"/>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A34E5641-A9EC-4EEA-898E-4796CA0F726D}">
      <dsp:nvSpPr>
        <dsp:cNvPr id="0" name=""/>
        <dsp:cNvSpPr/>
      </dsp:nvSpPr>
      <dsp:spPr>
        <a:xfrm>
          <a:off x="4344714" y="195111"/>
          <a:ext cx="3656971" cy="2720439"/>
        </a:xfrm>
        <a:prstGeom prst="round2SameRect">
          <a:avLst>
            <a:gd name="adj1" fmla="val 8000"/>
            <a:gd name="adj2" fmla="val 0"/>
          </a:avLst>
        </a:prstGeom>
        <a:solidFill>
          <a:srgbClr val="FDB917">
            <a:alpha val="90000"/>
          </a:srgbClr>
        </a:solidFill>
        <a:ln w="25400" cap="flat" cmpd="sng" algn="ctr">
          <a:solidFill>
            <a:srgbClr val="741112"/>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rgbClr val="741112"/>
              </a:solidFill>
              <a:latin typeface="Calibri" panose="020F0502020204030204" pitchFamily="34" charset="0"/>
              <a:ea typeface="+mn-ea"/>
              <a:cs typeface="Calibri" panose="020F0502020204030204" pitchFamily="34" charset="0"/>
            </a:rPr>
            <a:t>Reported Weighted Crash Rate = 8.5 crashes per MVMT</a:t>
          </a:r>
        </a:p>
        <a:p>
          <a:pPr marL="228600" lvl="1" indent="-228600" algn="l" defTabSz="977900">
            <a:lnSpc>
              <a:spcPct val="90000"/>
            </a:lnSpc>
            <a:spcBef>
              <a:spcPct val="0"/>
            </a:spcBef>
            <a:spcAft>
              <a:spcPct val="15000"/>
            </a:spcAft>
            <a:buChar char="•"/>
          </a:pPr>
          <a:r>
            <a:rPr lang="en-US" sz="2200" kern="1200" dirty="0">
              <a:solidFill>
                <a:srgbClr val="741112"/>
              </a:solidFill>
              <a:latin typeface="Calibri" panose="020F0502020204030204" pitchFamily="34" charset="0"/>
              <a:ea typeface="+mn-ea"/>
              <a:cs typeface="Calibri" panose="020F0502020204030204" pitchFamily="34" charset="0"/>
            </a:rPr>
            <a:t>Exceeds Statewide average Weighted Crash Rate for Similar Facilities (Statewide crash rate is 1.46) </a:t>
          </a:r>
        </a:p>
        <a:p>
          <a:pPr marL="228600" lvl="1" indent="-228600" algn="l" defTabSz="977900">
            <a:lnSpc>
              <a:spcPct val="90000"/>
            </a:lnSpc>
            <a:spcBef>
              <a:spcPct val="0"/>
            </a:spcBef>
            <a:spcAft>
              <a:spcPct val="15000"/>
            </a:spcAft>
            <a:buChar char="•"/>
          </a:pPr>
          <a:r>
            <a:rPr lang="en-US" sz="2200" kern="1200" dirty="0">
              <a:solidFill>
                <a:srgbClr val="741112"/>
              </a:solidFill>
              <a:latin typeface="Calibri" panose="020F0502020204030204" pitchFamily="34" charset="0"/>
              <a:ea typeface="+mn-ea"/>
              <a:cs typeface="Calibri" panose="020F0502020204030204" pitchFamily="34" charset="0"/>
            </a:rPr>
            <a:t>High Potential for Crash Reduction</a:t>
          </a:r>
        </a:p>
      </dsp:txBody>
      <dsp:txXfrm>
        <a:off x="4408457" y="258854"/>
        <a:ext cx="3529485" cy="2656696"/>
      </dsp:txXfrm>
    </dsp:sp>
    <dsp:sp modelId="{D01F7A96-3246-4377-B257-BAC11662041A}">
      <dsp:nvSpPr>
        <dsp:cNvPr id="0" name=""/>
        <dsp:cNvSpPr/>
      </dsp:nvSpPr>
      <dsp:spPr>
        <a:xfrm>
          <a:off x="4330811" y="2915551"/>
          <a:ext cx="3663203" cy="1169788"/>
        </a:xfrm>
        <a:prstGeom prst="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latin typeface="Calibri" panose="020F0502020204030204" pitchFamily="34" charset="0"/>
              <a:ea typeface="+mn-ea"/>
              <a:cs typeface="Calibri" panose="020F0502020204030204" pitchFamily="34" charset="0"/>
            </a:rPr>
            <a:t>Rural Principal Arterial</a:t>
          </a:r>
        </a:p>
      </dsp:txBody>
      <dsp:txXfrm>
        <a:off x="4330811" y="2915551"/>
        <a:ext cx="2579720" cy="1169788"/>
      </dsp:txXfrm>
    </dsp:sp>
    <dsp:sp modelId="{9138B46C-FCA0-4D43-BF3C-3EDBE636C30E}">
      <dsp:nvSpPr>
        <dsp:cNvPr id="0" name=""/>
        <dsp:cNvSpPr/>
      </dsp:nvSpPr>
      <dsp:spPr>
        <a:xfrm>
          <a:off x="6947057" y="3101361"/>
          <a:ext cx="1275526" cy="1275526"/>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7EF89-84B7-4AD8-9BF4-DC09701C9C18}">
      <dsp:nvSpPr>
        <dsp:cNvPr id="0" name=""/>
        <dsp:cNvSpPr/>
      </dsp:nvSpPr>
      <dsp:spPr>
        <a:xfrm>
          <a:off x="0" y="395120"/>
          <a:ext cx="8229600" cy="5292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C1621F69-AD5B-46D1-8C1C-241FDF21299A}">
      <dsp:nvSpPr>
        <dsp:cNvPr id="0" name=""/>
        <dsp:cNvSpPr/>
      </dsp:nvSpPr>
      <dsp:spPr>
        <a:xfrm>
          <a:off x="411480" y="85160"/>
          <a:ext cx="5760720" cy="61992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Poor pavement condition</a:t>
          </a:r>
        </a:p>
      </dsp:txBody>
      <dsp:txXfrm>
        <a:off x="441742" y="115422"/>
        <a:ext cx="5700196" cy="559396"/>
      </dsp:txXfrm>
    </dsp:sp>
    <dsp:sp modelId="{1277993C-1BC0-4EAF-ADF8-8FEB820B5A16}">
      <dsp:nvSpPr>
        <dsp:cNvPr id="0" name=""/>
        <dsp:cNvSpPr/>
      </dsp:nvSpPr>
      <dsp:spPr>
        <a:xfrm>
          <a:off x="0" y="1347680"/>
          <a:ext cx="8229600" cy="5292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92A3B12F-D82E-4128-A2B9-C7DE4D2CBD8A}">
      <dsp:nvSpPr>
        <dsp:cNvPr id="0" name=""/>
        <dsp:cNvSpPr/>
      </dsp:nvSpPr>
      <dsp:spPr>
        <a:xfrm>
          <a:off x="411480" y="1037720"/>
          <a:ext cx="5760720" cy="61992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Eroded roadway edges</a:t>
          </a:r>
        </a:p>
      </dsp:txBody>
      <dsp:txXfrm>
        <a:off x="441742" y="1067982"/>
        <a:ext cx="5700196" cy="559396"/>
      </dsp:txXfrm>
    </dsp:sp>
    <dsp:sp modelId="{99595964-5994-45C4-A92C-20171530CCF4}">
      <dsp:nvSpPr>
        <dsp:cNvPr id="0" name=""/>
        <dsp:cNvSpPr/>
      </dsp:nvSpPr>
      <dsp:spPr>
        <a:xfrm>
          <a:off x="0" y="2547879"/>
          <a:ext cx="8229600" cy="529200"/>
        </a:xfrm>
        <a:prstGeom prst="rect">
          <a:avLst/>
        </a:prstGeom>
        <a:solidFill>
          <a:srgbClr val="FFFFFF">
            <a:hueOff val="0"/>
            <a:satOff val="0"/>
            <a:lumOff val="0"/>
            <a:alpha val="5000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05EE5F40-B0AF-4027-A3F5-3AACD8D4AE09}">
      <dsp:nvSpPr>
        <dsp:cNvPr id="0" name=""/>
        <dsp:cNvSpPr/>
      </dsp:nvSpPr>
      <dsp:spPr>
        <a:xfrm>
          <a:off x="411480" y="1990280"/>
          <a:ext cx="5760720" cy="867559"/>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20 curves have reduced advisory speeds</a:t>
          </a:r>
        </a:p>
      </dsp:txBody>
      <dsp:txXfrm>
        <a:off x="453831" y="2032631"/>
        <a:ext cx="5676018" cy="782857"/>
      </dsp:txXfrm>
    </dsp:sp>
    <dsp:sp modelId="{FF34B774-FAD7-4E45-A71B-E4D2C516B3D5}">
      <dsp:nvSpPr>
        <dsp:cNvPr id="0" name=""/>
        <dsp:cNvSpPr/>
      </dsp:nvSpPr>
      <dsp:spPr>
        <a:xfrm>
          <a:off x="0" y="3500439"/>
          <a:ext cx="8229600" cy="529200"/>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366AF820-CB2D-424D-8BC4-F768EB631E3B}">
      <dsp:nvSpPr>
        <dsp:cNvPr id="0" name=""/>
        <dsp:cNvSpPr/>
      </dsp:nvSpPr>
      <dsp:spPr>
        <a:xfrm>
          <a:off x="411480" y="3190479"/>
          <a:ext cx="5760720" cy="61992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High crash volume</a:t>
          </a:r>
        </a:p>
      </dsp:txBody>
      <dsp:txXfrm>
        <a:off x="441742" y="3220741"/>
        <a:ext cx="5700196"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7EF89-84B7-4AD8-9BF4-DC09701C9C18}">
      <dsp:nvSpPr>
        <dsp:cNvPr id="0" name=""/>
        <dsp:cNvSpPr/>
      </dsp:nvSpPr>
      <dsp:spPr>
        <a:xfrm>
          <a:off x="0" y="295321"/>
          <a:ext cx="8229600" cy="5040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C1621F69-AD5B-46D1-8C1C-241FDF21299A}">
      <dsp:nvSpPr>
        <dsp:cNvPr id="0" name=""/>
        <dsp:cNvSpPr/>
      </dsp:nvSpPr>
      <dsp:spPr>
        <a:xfrm>
          <a:off x="411480" y="121"/>
          <a:ext cx="5760720" cy="59040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Widen Roadway – 6 feet Shoulders</a:t>
          </a:r>
        </a:p>
      </dsp:txBody>
      <dsp:txXfrm>
        <a:off x="440301" y="28942"/>
        <a:ext cx="5703078" cy="532758"/>
      </dsp:txXfrm>
    </dsp:sp>
    <dsp:sp modelId="{1277993C-1BC0-4EAF-ADF8-8FEB820B5A16}">
      <dsp:nvSpPr>
        <dsp:cNvPr id="0" name=""/>
        <dsp:cNvSpPr/>
      </dsp:nvSpPr>
      <dsp:spPr>
        <a:xfrm>
          <a:off x="0" y="1202521"/>
          <a:ext cx="8229600" cy="5040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92A3B12F-D82E-4128-A2B9-C7DE4D2CBD8A}">
      <dsp:nvSpPr>
        <dsp:cNvPr id="0" name=""/>
        <dsp:cNvSpPr/>
      </dsp:nvSpPr>
      <dsp:spPr>
        <a:xfrm>
          <a:off x="411480" y="907321"/>
          <a:ext cx="5760720" cy="59040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Addition of Roadside Pullouts</a:t>
          </a:r>
        </a:p>
      </dsp:txBody>
      <dsp:txXfrm>
        <a:off x="440301" y="936142"/>
        <a:ext cx="5703078" cy="532758"/>
      </dsp:txXfrm>
    </dsp:sp>
    <dsp:sp modelId="{99595964-5994-45C4-A92C-20171530CCF4}">
      <dsp:nvSpPr>
        <dsp:cNvPr id="0" name=""/>
        <dsp:cNvSpPr/>
      </dsp:nvSpPr>
      <dsp:spPr>
        <a:xfrm>
          <a:off x="0" y="2109721"/>
          <a:ext cx="8229600" cy="504000"/>
        </a:xfrm>
        <a:prstGeom prst="rect">
          <a:avLst/>
        </a:prstGeom>
        <a:solidFill>
          <a:srgbClr val="FFFFFF">
            <a:hueOff val="0"/>
            <a:satOff val="0"/>
            <a:lumOff val="0"/>
            <a:alpha val="5000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05EE5F40-B0AF-4027-A3F5-3AACD8D4AE09}">
      <dsp:nvSpPr>
        <dsp:cNvPr id="0" name=""/>
        <dsp:cNvSpPr/>
      </dsp:nvSpPr>
      <dsp:spPr>
        <a:xfrm>
          <a:off x="411480" y="1814521"/>
          <a:ext cx="5760720" cy="59040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Speed Management Signage/Devices</a:t>
          </a:r>
        </a:p>
      </dsp:txBody>
      <dsp:txXfrm>
        <a:off x="440301" y="1843342"/>
        <a:ext cx="5703078" cy="532758"/>
      </dsp:txXfrm>
    </dsp:sp>
    <dsp:sp modelId="{AA65AB51-5E09-44DA-B495-55110A110576}">
      <dsp:nvSpPr>
        <dsp:cNvPr id="0" name=""/>
        <dsp:cNvSpPr/>
      </dsp:nvSpPr>
      <dsp:spPr>
        <a:xfrm>
          <a:off x="0" y="3286946"/>
          <a:ext cx="8229600" cy="504000"/>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72EA2553-3DA0-4557-867F-6F5C4B1F0F2A}">
      <dsp:nvSpPr>
        <dsp:cNvPr id="0" name=""/>
        <dsp:cNvSpPr/>
      </dsp:nvSpPr>
      <dsp:spPr>
        <a:xfrm>
          <a:off x="411480" y="2721721"/>
          <a:ext cx="5760720" cy="860425"/>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Curve and Motorcycle Safety Treatments</a:t>
          </a:r>
        </a:p>
      </dsp:txBody>
      <dsp:txXfrm>
        <a:off x="453482" y="2763723"/>
        <a:ext cx="5676716" cy="776421"/>
      </dsp:txXfrm>
    </dsp:sp>
    <dsp:sp modelId="{B24180DF-6FE8-4CB5-AFCC-91949099D768}">
      <dsp:nvSpPr>
        <dsp:cNvPr id="0" name=""/>
        <dsp:cNvSpPr/>
      </dsp:nvSpPr>
      <dsp:spPr>
        <a:xfrm>
          <a:off x="0" y="4194146"/>
          <a:ext cx="8229600" cy="504000"/>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35B56E41-16FB-4231-9D9F-2C3DB20CBA22}">
      <dsp:nvSpPr>
        <dsp:cNvPr id="0" name=""/>
        <dsp:cNvSpPr/>
      </dsp:nvSpPr>
      <dsp:spPr>
        <a:xfrm>
          <a:off x="411480" y="3898946"/>
          <a:ext cx="5760720" cy="59040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Addition of Surface Friction</a:t>
          </a:r>
        </a:p>
      </dsp:txBody>
      <dsp:txXfrm>
        <a:off x="440301" y="3927767"/>
        <a:ext cx="5703078" cy="5327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A0091-4925-4F4C-911D-8A27B63FA010}">
      <dsp:nvSpPr>
        <dsp:cNvPr id="0" name=""/>
        <dsp:cNvSpPr/>
      </dsp:nvSpPr>
      <dsp:spPr>
        <a:xfrm>
          <a:off x="0" y="815262"/>
          <a:ext cx="8229600" cy="618745"/>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5F01131-7CBC-429D-B7B5-7F4AD87E1B43}">
      <dsp:nvSpPr>
        <dsp:cNvPr id="0" name=""/>
        <dsp:cNvSpPr/>
      </dsp:nvSpPr>
      <dsp:spPr>
        <a:xfrm>
          <a:off x="411480" y="414025"/>
          <a:ext cx="5760720" cy="711197"/>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933450">
            <a:lnSpc>
              <a:spcPct val="90000"/>
            </a:lnSpc>
            <a:spcBef>
              <a:spcPct val="0"/>
            </a:spcBef>
            <a:spcAft>
              <a:spcPct val="35000"/>
            </a:spcAft>
            <a:buNone/>
          </a:pPr>
          <a:r>
            <a:rPr lang="en-US" sz="2100" b="1" kern="1200" dirty="0">
              <a:latin typeface="Calibri" panose="020F0502020204030204" pitchFamily="34" charset="0"/>
              <a:cs typeface="Calibri" panose="020F0502020204030204" pitchFamily="34" charset="0"/>
            </a:rPr>
            <a:t>Existing Width = 66’</a:t>
          </a:r>
          <a:endParaRPr lang="en-US" sz="2100" kern="1200" dirty="0">
            <a:latin typeface="Calibri" panose="020F0502020204030204" pitchFamily="34" charset="0"/>
            <a:cs typeface="Calibri" panose="020F0502020204030204" pitchFamily="34" charset="0"/>
          </a:endParaRPr>
        </a:p>
      </dsp:txBody>
      <dsp:txXfrm>
        <a:off x="446198" y="448743"/>
        <a:ext cx="5691284" cy="641761"/>
      </dsp:txXfrm>
    </dsp:sp>
    <dsp:sp modelId="{8C292F7E-CA1F-4F77-96D8-A19D09E41417}">
      <dsp:nvSpPr>
        <dsp:cNvPr id="0" name=""/>
        <dsp:cNvSpPr/>
      </dsp:nvSpPr>
      <dsp:spPr>
        <a:xfrm>
          <a:off x="0" y="1948645"/>
          <a:ext cx="8229600" cy="618745"/>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8B2C631-640D-4079-8A29-B73D71609CB1}">
      <dsp:nvSpPr>
        <dsp:cNvPr id="0" name=""/>
        <dsp:cNvSpPr/>
      </dsp:nvSpPr>
      <dsp:spPr>
        <a:xfrm>
          <a:off x="411480" y="1547408"/>
          <a:ext cx="5760720" cy="711197"/>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933450">
            <a:lnSpc>
              <a:spcPct val="90000"/>
            </a:lnSpc>
            <a:spcBef>
              <a:spcPct val="0"/>
            </a:spcBef>
            <a:spcAft>
              <a:spcPct val="35000"/>
            </a:spcAft>
            <a:buNone/>
          </a:pPr>
          <a:r>
            <a:rPr lang="en-US" sz="2100" b="1" kern="1200" dirty="0">
              <a:latin typeface="Calibri" panose="020F0502020204030204" pitchFamily="34" charset="0"/>
              <a:cs typeface="Calibri" panose="020F0502020204030204" pitchFamily="34" charset="0"/>
            </a:rPr>
            <a:t>Purchase additional ROW for 150’ on west end</a:t>
          </a:r>
          <a:endParaRPr lang="en-US" sz="2100" kern="1200" dirty="0">
            <a:latin typeface="Calibri" panose="020F0502020204030204" pitchFamily="34" charset="0"/>
            <a:cs typeface="Calibri" panose="020F0502020204030204" pitchFamily="34" charset="0"/>
          </a:endParaRPr>
        </a:p>
      </dsp:txBody>
      <dsp:txXfrm>
        <a:off x="446198" y="1582126"/>
        <a:ext cx="5691284" cy="641761"/>
      </dsp:txXfrm>
    </dsp:sp>
    <dsp:sp modelId="{9B80D8EA-49C6-4BC7-BAAC-45DD759E5AFE}">
      <dsp:nvSpPr>
        <dsp:cNvPr id="0" name=""/>
        <dsp:cNvSpPr/>
      </dsp:nvSpPr>
      <dsp:spPr>
        <a:xfrm>
          <a:off x="0" y="3082028"/>
          <a:ext cx="8229600" cy="618745"/>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1F77EAEC-6430-40AC-AD8E-588345CE8263}">
      <dsp:nvSpPr>
        <dsp:cNvPr id="0" name=""/>
        <dsp:cNvSpPr/>
      </dsp:nvSpPr>
      <dsp:spPr>
        <a:xfrm>
          <a:off x="411480" y="2680791"/>
          <a:ext cx="5760720" cy="711197"/>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933450">
            <a:lnSpc>
              <a:spcPct val="90000"/>
            </a:lnSpc>
            <a:spcBef>
              <a:spcPct val="0"/>
            </a:spcBef>
            <a:spcAft>
              <a:spcPct val="35000"/>
            </a:spcAft>
            <a:buNone/>
          </a:pPr>
          <a:r>
            <a:rPr lang="en-US" sz="2100" b="1" kern="1200" dirty="0">
              <a:latin typeface="Calibri" panose="020F0502020204030204" pitchFamily="34" charset="0"/>
              <a:cs typeface="Calibri" panose="020F0502020204030204" pitchFamily="34" charset="0"/>
            </a:rPr>
            <a:t>Temporary Easements as needed</a:t>
          </a:r>
          <a:endParaRPr lang="en-US" sz="2100" kern="1200" dirty="0">
            <a:latin typeface="Calibri" panose="020F0502020204030204" pitchFamily="34" charset="0"/>
            <a:cs typeface="Calibri" panose="020F0502020204030204" pitchFamily="34" charset="0"/>
          </a:endParaRPr>
        </a:p>
      </dsp:txBody>
      <dsp:txXfrm>
        <a:off x="446198" y="2715509"/>
        <a:ext cx="5691284" cy="6417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BDD58-1D31-4789-AE0A-15E6B2D0BCC9}">
      <dsp:nvSpPr>
        <dsp:cNvPr id="0" name=""/>
        <dsp:cNvSpPr/>
      </dsp:nvSpPr>
      <dsp:spPr>
        <a:xfrm rot="5400000">
          <a:off x="4960315" y="-1836298"/>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Federal Highway Regulations for Safety</a:t>
          </a:r>
        </a:p>
      </dsp:txBody>
      <dsp:txXfrm rot="-5400000">
        <a:off x="2962655" y="223438"/>
        <a:ext cx="5204868" cy="1147472"/>
      </dsp:txXfrm>
    </dsp:sp>
    <dsp:sp modelId="{28D7CD40-9F23-4436-9DDC-F87676D0B909}">
      <dsp:nvSpPr>
        <dsp:cNvPr id="0" name=""/>
        <dsp:cNvSpPr/>
      </dsp:nvSpPr>
      <dsp:spPr>
        <a:xfrm>
          <a:off x="0" y="2408"/>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Private Property in Public ROW</a:t>
          </a:r>
          <a:endParaRPr lang="en-US" sz="3100" kern="1200" dirty="0">
            <a:latin typeface="Calibri" panose="020F0502020204030204" pitchFamily="34" charset="0"/>
            <a:cs typeface="Calibri" panose="020F0502020204030204" pitchFamily="34" charset="0"/>
          </a:endParaRPr>
        </a:p>
      </dsp:txBody>
      <dsp:txXfrm>
        <a:off x="77594" y="80002"/>
        <a:ext cx="2807468" cy="1434342"/>
      </dsp:txXfrm>
    </dsp:sp>
    <dsp:sp modelId="{BE85B358-CE86-4BC7-89B9-5B3E83C9DDE9}">
      <dsp:nvSpPr>
        <dsp:cNvPr id="0" name=""/>
        <dsp:cNvSpPr/>
      </dsp:nvSpPr>
      <dsp:spPr>
        <a:xfrm rot="5400000">
          <a:off x="4960315" y="-167291"/>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Signs</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Private Use (Parking)</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Landscaping Items</a:t>
          </a:r>
          <a:endParaRPr lang="en-US" sz="2600" kern="1200" dirty="0">
            <a:solidFill>
              <a:srgbClr val="741112"/>
            </a:solidFill>
            <a:latin typeface="Calibri" panose="020F0502020204030204" pitchFamily="34" charset="0"/>
            <a:cs typeface="Calibri" panose="020F0502020204030204" pitchFamily="34" charset="0"/>
          </a:endParaRPr>
        </a:p>
      </dsp:txBody>
      <dsp:txXfrm rot="-5400000">
        <a:off x="2962655" y="1892445"/>
        <a:ext cx="5204868" cy="1147472"/>
      </dsp:txXfrm>
    </dsp:sp>
    <dsp:sp modelId="{808518A3-D165-411A-BDED-E7CFB1884FC7}">
      <dsp:nvSpPr>
        <dsp:cNvPr id="0" name=""/>
        <dsp:cNvSpPr/>
      </dsp:nvSpPr>
      <dsp:spPr>
        <a:xfrm>
          <a:off x="0" y="1671415"/>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Examples</a:t>
          </a:r>
          <a:endParaRPr lang="en-US" sz="3100" kern="1200" dirty="0">
            <a:latin typeface="Calibri" panose="020F0502020204030204" pitchFamily="34" charset="0"/>
            <a:cs typeface="Calibri" panose="020F0502020204030204" pitchFamily="34" charset="0"/>
          </a:endParaRPr>
        </a:p>
      </dsp:txBody>
      <dsp:txXfrm>
        <a:off x="77594" y="1749009"/>
        <a:ext cx="2807468" cy="1434342"/>
      </dsp:txXfrm>
    </dsp:sp>
    <dsp:sp modelId="{743B3FC2-92F8-4606-B24A-71E7433C70F5}">
      <dsp:nvSpPr>
        <dsp:cNvPr id="0" name=""/>
        <dsp:cNvSpPr/>
      </dsp:nvSpPr>
      <dsp:spPr>
        <a:xfrm rot="5400000">
          <a:off x="4960315" y="1501716"/>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Owners of Encroachments will be notified by the Rapid City Area Office</a:t>
          </a:r>
        </a:p>
      </dsp:txBody>
      <dsp:txXfrm rot="-5400000">
        <a:off x="2962655" y="3561452"/>
        <a:ext cx="5204868" cy="1147472"/>
      </dsp:txXfrm>
    </dsp:sp>
    <dsp:sp modelId="{645E43E8-86A8-4C52-97E2-89C1A409310F}">
      <dsp:nvSpPr>
        <dsp:cNvPr id="0" name=""/>
        <dsp:cNvSpPr/>
      </dsp:nvSpPr>
      <dsp:spPr>
        <a:xfrm>
          <a:off x="0" y="3340422"/>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Notification</a:t>
          </a:r>
          <a:endParaRPr lang="en-US" sz="3100" kern="1200" dirty="0">
            <a:latin typeface="Calibri" panose="020F0502020204030204" pitchFamily="34" charset="0"/>
            <a:cs typeface="Calibri" panose="020F0502020204030204" pitchFamily="34" charset="0"/>
          </a:endParaRPr>
        </a:p>
      </dsp:txBody>
      <dsp:txXfrm>
        <a:off x="77594" y="3418016"/>
        <a:ext cx="2807468" cy="143434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2"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defTabSz="960385" eaLnBrk="1" hangingPunct="1">
              <a:defRPr sz="1100">
                <a:cs typeface="+mn-cs"/>
              </a:defRPr>
            </a:lvl1pPr>
          </a:lstStyle>
          <a:p>
            <a:pPr>
              <a:defRPr/>
            </a:pPr>
            <a:endParaRPr lang="en-US"/>
          </a:p>
        </p:txBody>
      </p:sp>
      <p:sp>
        <p:nvSpPr>
          <p:cNvPr id="80899" name="Rectangle 3"/>
          <p:cNvSpPr>
            <a:spLocks noGrp="1" noChangeArrowheads="1"/>
          </p:cNvSpPr>
          <p:nvPr>
            <p:ph type="dt" sz="quarter" idx="1"/>
          </p:nvPr>
        </p:nvSpPr>
        <p:spPr bwMode="auto">
          <a:xfrm>
            <a:off x="4142964"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algn="r" defTabSz="960385" eaLnBrk="1" hangingPunct="1">
              <a:defRPr sz="1100">
                <a:cs typeface="+mn-cs"/>
              </a:defRPr>
            </a:lvl1pPr>
          </a:lstStyle>
          <a:p>
            <a:pPr>
              <a:defRPr/>
            </a:pPr>
            <a:endParaRPr lang="en-US"/>
          </a:p>
        </p:txBody>
      </p:sp>
      <p:sp>
        <p:nvSpPr>
          <p:cNvPr id="80900" name="Rectangle 4"/>
          <p:cNvSpPr>
            <a:spLocks noGrp="1" noChangeArrowheads="1"/>
          </p:cNvSpPr>
          <p:nvPr>
            <p:ph type="ftr" sz="quarter" idx="2"/>
          </p:nvPr>
        </p:nvSpPr>
        <p:spPr bwMode="auto">
          <a:xfrm>
            <a:off x="2"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defTabSz="960385" eaLnBrk="1" hangingPunct="1">
              <a:defRPr sz="1100">
                <a:cs typeface="+mn-cs"/>
              </a:defRPr>
            </a:lvl1pPr>
          </a:lstStyle>
          <a:p>
            <a:pPr>
              <a:defRPr/>
            </a:pPr>
            <a:endParaRPr lang="en-US"/>
          </a:p>
        </p:txBody>
      </p:sp>
      <p:sp>
        <p:nvSpPr>
          <p:cNvPr id="80901" name="Rectangle 5"/>
          <p:cNvSpPr>
            <a:spLocks noGrp="1" noChangeArrowheads="1"/>
          </p:cNvSpPr>
          <p:nvPr>
            <p:ph type="sldNum" sz="quarter" idx="3"/>
          </p:nvPr>
        </p:nvSpPr>
        <p:spPr bwMode="auto">
          <a:xfrm>
            <a:off x="4142964"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algn="r" defTabSz="960385" eaLnBrk="1" hangingPunct="1">
              <a:defRPr sz="1100">
                <a:cs typeface="+mn-cs"/>
              </a:defRPr>
            </a:lvl1pPr>
          </a:lstStyle>
          <a:p>
            <a:pPr>
              <a:defRPr/>
            </a:pPr>
            <a:fld id="{3DFC3360-A495-4CFB-9650-C30891EC056A}" type="slidenum">
              <a:rPr lang="en-US"/>
              <a:pPr>
                <a:defRPr/>
              </a:pPr>
              <a:t>‹#›</a:t>
            </a:fld>
            <a:endParaRPr lang="en-US"/>
          </a:p>
        </p:txBody>
      </p:sp>
    </p:spTree>
    <p:extLst>
      <p:ext uri="{BB962C8B-B14F-4D97-AF65-F5344CB8AC3E}">
        <p14:creationId xmlns:p14="http://schemas.microsoft.com/office/powerpoint/2010/main" val="299128547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2"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defTabSz="960385" eaLnBrk="1" hangingPunct="1">
              <a:defRPr sz="1100">
                <a:cs typeface="+mn-cs"/>
              </a:defRPr>
            </a:lvl1pPr>
          </a:lstStyle>
          <a:p>
            <a:pPr>
              <a:defRPr/>
            </a:pPr>
            <a:endParaRPr lang="en-US"/>
          </a:p>
        </p:txBody>
      </p:sp>
      <p:sp>
        <p:nvSpPr>
          <p:cNvPr id="117763" name="Rectangle 3"/>
          <p:cNvSpPr>
            <a:spLocks noGrp="1" noChangeArrowheads="1"/>
          </p:cNvSpPr>
          <p:nvPr>
            <p:ph type="dt" idx="1"/>
          </p:nvPr>
        </p:nvSpPr>
        <p:spPr bwMode="auto">
          <a:xfrm>
            <a:off x="4142964"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lvl1pPr algn="r" defTabSz="960385" eaLnBrk="1" hangingPunct="1">
              <a:defRPr sz="1100">
                <a:cs typeface="+mn-cs"/>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5"/>
          <p:cNvSpPr>
            <a:spLocks noGrp="1" noChangeArrowheads="1"/>
          </p:cNvSpPr>
          <p:nvPr>
            <p:ph type="body" sz="quarter" idx="3"/>
          </p:nvPr>
        </p:nvSpPr>
        <p:spPr bwMode="auto">
          <a:xfrm>
            <a:off x="732186" y="4561230"/>
            <a:ext cx="5850835" cy="431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6"/>
          <p:cNvSpPr>
            <a:spLocks noGrp="1" noChangeArrowheads="1"/>
          </p:cNvSpPr>
          <p:nvPr>
            <p:ph type="ftr" sz="quarter" idx="4"/>
          </p:nvPr>
        </p:nvSpPr>
        <p:spPr bwMode="auto">
          <a:xfrm>
            <a:off x="2"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defTabSz="960385" eaLnBrk="1" hangingPunct="1">
              <a:defRPr sz="1100">
                <a:cs typeface="+mn-cs"/>
              </a:defRPr>
            </a:lvl1pPr>
          </a:lstStyle>
          <a:p>
            <a:pPr>
              <a:defRPr/>
            </a:pPr>
            <a:endParaRPr lang="en-US"/>
          </a:p>
        </p:txBody>
      </p:sp>
      <p:sp>
        <p:nvSpPr>
          <p:cNvPr id="117767" name="Rectangle 7"/>
          <p:cNvSpPr>
            <a:spLocks noGrp="1" noChangeArrowheads="1"/>
          </p:cNvSpPr>
          <p:nvPr>
            <p:ph type="sldNum" sz="quarter" idx="5"/>
          </p:nvPr>
        </p:nvSpPr>
        <p:spPr bwMode="auto">
          <a:xfrm>
            <a:off x="4142964"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22" tIns="48012" rIns="96022" bIns="48012" numCol="1" anchor="b" anchorCtr="0" compatLnSpc="1">
            <a:prstTxWarp prst="textNoShape">
              <a:avLst/>
            </a:prstTxWarp>
          </a:bodyPr>
          <a:lstStyle>
            <a:lvl1pPr algn="r" defTabSz="960385" eaLnBrk="1" hangingPunct="1">
              <a:defRPr sz="1100">
                <a:cs typeface="+mn-cs"/>
              </a:defRPr>
            </a:lvl1pPr>
          </a:lstStyle>
          <a:p>
            <a:pPr>
              <a:defRPr/>
            </a:pPr>
            <a:fld id="{0CD48D23-72E0-4A59-8897-9D85C5BC5447}" type="slidenum">
              <a:rPr lang="en-US"/>
              <a:pPr>
                <a:defRPr/>
              </a:pPr>
              <a:t>‹#›</a:t>
            </a:fld>
            <a:endParaRPr lang="en-US"/>
          </a:p>
        </p:txBody>
      </p:sp>
    </p:spTree>
    <p:extLst>
      <p:ext uri="{BB962C8B-B14F-4D97-AF65-F5344CB8AC3E}">
        <p14:creationId xmlns:p14="http://schemas.microsoft.com/office/powerpoint/2010/main" val="356252046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lnSpc>
                <a:spcPct val="80000"/>
              </a:lnSpc>
            </a:pPr>
            <a:r>
              <a:rPr lang="en-US" dirty="0"/>
              <a:t>Good evening and welcome to the Public Meeting to discuss planned improvements to US Highway 85.</a:t>
            </a:r>
          </a:p>
          <a:p>
            <a:pPr eaLnBrk="1" hangingPunct="1">
              <a:lnSpc>
                <a:spcPct val="80000"/>
              </a:lnSpc>
            </a:pPr>
            <a:endParaRPr lang="en-US" dirty="0"/>
          </a:p>
          <a:p>
            <a:pPr eaLnBrk="1" hangingPunct="1">
              <a:lnSpc>
                <a:spcPct val="80000"/>
              </a:lnSpc>
            </a:pPr>
            <a:r>
              <a:rPr lang="en-US" dirty="0"/>
              <a:t>My name is Mark Malone with the SDDOT Road Design Office in Pierre.</a:t>
            </a:r>
          </a:p>
          <a:p>
            <a:pPr eaLnBrk="1" hangingPunct="1">
              <a:lnSpc>
                <a:spcPct val="80000"/>
              </a:lnSpc>
            </a:pPr>
            <a:endParaRPr lang="en-US" dirty="0"/>
          </a:p>
          <a:p>
            <a:pPr eaLnBrk="1" hangingPunct="1">
              <a:lnSpc>
                <a:spcPct val="80000"/>
              </a:lnSpc>
            </a:pPr>
            <a:r>
              <a:rPr lang="en-US" dirty="0"/>
              <a:t>Other SDDOT representatives here with me this evening are:</a:t>
            </a:r>
          </a:p>
          <a:p>
            <a:pPr eaLnBrk="1" hangingPunct="1">
              <a:lnSpc>
                <a:spcPct val="80000"/>
              </a:lnSpc>
            </a:pPr>
            <a:r>
              <a:rPr lang="en-US" b="1" u="sng" dirty="0"/>
              <a:t> </a:t>
            </a:r>
            <a:endParaRPr lang="en-US" dirty="0"/>
          </a:p>
          <a:p>
            <a:pPr eaLnBrk="1" hangingPunct="1">
              <a:lnSpc>
                <a:spcPct val="80000"/>
              </a:lnSpc>
            </a:pPr>
            <a:r>
              <a:rPr lang="en-US" dirty="0"/>
              <a:t>Hopefully everyone had a chance to sign in and picked up a handout.  Included in the handout is the power point of which you may follow along.</a:t>
            </a:r>
          </a:p>
          <a:p>
            <a:pPr eaLnBrk="1" hangingPunct="1">
              <a:lnSpc>
                <a:spcPct val="80000"/>
              </a:lnSpc>
            </a:pPr>
            <a:endParaRPr lang="en-US" sz="800"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dirty="0"/>
              <a:t>Crash data is important</a:t>
            </a:r>
            <a:r>
              <a:rPr lang="en-US" baseline="0" dirty="0"/>
              <a:t> to </a:t>
            </a:r>
            <a:r>
              <a:rPr lang="en-US" dirty="0"/>
              <a:t>identify potential safety hazards.  </a:t>
            </a:r>
          </a:p>
          <a:p>
            <a:endParaRPr lang="en-US" dirty="0"/>
          </a:p>
        </p:txBody>
      </p:sp>
    </p:spTree>
    <p:extLst>
      <p:ext uri="{BB962C8B-B14F-4D97-AF65-F5344CB8AC3E}">
        <p14:creationId xmlns:p14="http://schemas.microsoft.com/office/powerpoint/2010/main" val="223300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pPr>
              <a:defRPr/>
            </a:pPr>
            <a:endParaRPr lang="en-US" dirty="0"/>
          </a:p>
          <a:p>
            <a:pPr marL="170439" indent="-170439">
              <a:buFontTx/>
              <a:buChar char="-"/>
              <a:defRPr/>
            </a:pPr>
            <a:endParaRPr lang="en-US" baseline="0" dirty="0"/>
          </a:p>
        </p:txBody>
      </p:sp>
    </p:spTree>
    <p:extLst>
      <p:ext uri="{BB962C8B-B14F-4D97-AF65-F5344CB8AC3E}">
        <p14:creationId xmlns:p14="http://schemas.microsoft.com/office/powerpoint/2010/main" val="3614380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p:txBody>
          <a:bodyPr/>
          <a:lstStyle/>
          <a:p>
            <a:pPr eaLnBrk="1" hangingPunct="1">
              <a:defRPr/>
            </a:pPr>
            <a:endParaRPr lang="en-US" baseline="0" dirty="0">
              <a:solidFill>
                <a:srgbClr val="FFFFFF"/>
              </a:solidFill>
              <a:effectLst>
                <a:outerShdw blurRad="38100" dist="38100" dir="2700000" algn="tl">
                  <a:srgbClr val="000000"/>
                </a:outerShdw>
              </a:effectLs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b="1" dirty="0">
                <a:solidFill>
                  <a:srgbClr val="000000"/>
                </a:solidFill>
              </a:rPr>
              <a:t>Existing Rural Section</a:t>
            </a:r>
          </a:p>
          <a:p>
            <a:pPr eaLnBrk="1" hangingPunct="1"/>
            <a:r>
              <a:rPr lang="en-US" dirty="0">
                <a:solidFill>
                  <a:srgbClr val="000000"/>
                </a:solidFill>
              </a:rPr>
              <a:t>Roadway: 2 – 11 Ft Asphalt Lanes</a:t>
            </a:r>
          </a:p>
          <a:p>
            <a:pPr eaLnBrk="1" hangingPunct="1"/>
            <a:r>
              <a:rPr lang="en-US" dirty="0">
                <a:solidFill>
                  <a:srgbClr val="000000"/>
                </a:solidFill>
              </a:rPr>
              <a:t>No</a:t>
            </a:r>
            <a:r>
              <a:rPr lang="en-US" baseline="0" dirty="0">
                <a:solidFill>
                  <a:srgbClr val="000000"/>
                </a:solidFill>
              </a:rPr>
              <a:t> Existing </a:t>
            </a:r>
            <a:r>
              <a:rPr lang="en-US" dirty="0">
                <a:solidFill>
                  <a:srgbClr val="000000"/>
                </a:solidFill>
              </a:rPr>
              <a:t>Shoulders</a:t>
            </a:r>
          </a:p>
          <a:p>
            <a:pPr eaLnBrk="1" hangingPunct="1"/>
            <a:r>
              <a:rPr lang="en-US" baseline="0" dirty="0">
                <a:solidFill>
                  <a:srgbClr val="000000"/>
                </a:solidFill>
              </a:rPr>
              <a:t>66 Ft ROW width</a:t>
            </a:r>
          </a:p>
          <a:p>
            <a:pPr eaLnBrk="1" hangingPunct="1"/>
            <a:r>
              <a:rPr lang="en-US" baseline="0" dirty="0">
                <a:solidFill>
                  <a:srgbClr val="000000"/>
                </a:solidFill>
              </a:rPr>
              <a:t>Deficient Vertical curves</a:t>
            </a:r>
            <a:endParaRPr lang="en-US" dirty="0">
              <a:solidFill>
                <a:srgbClr val="000000"/>
              </a:solidFill>
            </a:endParaRPr>
          </a:p>
          <a:p>
            <a:pPr eaLnBrk="1" hangingPunct="1"/>
            <a:endParaRPr lang="en-US" dirty="0">
              <a:solidFill>
                <a:srgbClr val="000000"/>
              </a:solidFill>
            </a:endParaRPr>
          </a:p>
          <a:p>
            <a:pPr eaLnBrk="1" hangingPunct="1"/>
            <a:endParaRPr lang="en-US" dirty="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690904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2159650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3913869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3071714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dirty="0">
              <a:solidFill>
                <a:srgbClr val="000000"/>
              </a:solidFill>
            </a:endParaRPr>
          </a:p>
        </p:txBody>
      </p:sp>
    </p:spTree>
    <p:extLst>
      <p:ext uri="{BB962C8B-B14F-4D97-AF65-F5344CB8AC3E}">
        <p14:creationId xmlns:p14="http://schemas.microsoft.com/office/powerpoint/2010/main" val="87937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r>
              <a:rPr lang="en-US" dirty="0"/>
              <a:t>We are here tonight to involve the public in the design process. We would also like to share with you the project scope, what the current design layout is, and the schedule. After the presentation we want to gather public input in the form of exchange of ideas and/or discuss any concerns you may have.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pPr>
              <a:defRPr/>
            </a:pPr>
            <a:endParaRPr lang="en-US" dirty="0"/>
          </a:p>
          <a:p>
            <a:pPr>
              <a:defRPr/>
            </a:pPr>
            <a:r>
              <a:rPr lang="en-US" dirty="0"/>
              <a:t>The existing ROW is 66 ft (30’ from centerline).</a:t>
            </a:r>
          </a:p>
          <a:p>
            <a:pPr>
              <a:defRPr/>
            </a:pPr>
            <a:endParaRPr lang="en-US" dirty="0"/>
          </a:p>
          <a:p>
            <a:pPr>
              <a:defRPr/>
            </a:pPr>
            <a:r>
              <a:rPr lang="en-US" dirty="0"/>
              <a:t>Temporary easements are necessary whenever the construction work limits are outside of the right of way.  Temporary easement allows construction to occur on your property during construction of the highway.  The red dashed line represents the limits of work and when this line is near or outside the ROW line temporary easements will need to be obtained by the State.</a:t>
            </a:r>
          </a:p>
          <a:p>
            <a:pPr eaLnBrk="1" hangingPunct="1">
              <a:defRPr/>
            </a:pPr>
            <a:endParaRPr lang="en-US" dirty="0"/>
          </a:p>
          <a:p>
            <a:pPr eaLnBrk="1" hangingPunct="1">
              <a:defRPr/>
            </a:pPr>
            <a:r>
              <a:rPr lang="en-US" dirty="0"/>
              <a:t>ROW and Temporary Easements will be discussed in more detail during Individual Landowner Meetings, and more information on the right of way process is available in the handout.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pPr>
              <a:defRPr/>
            </a:pP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pPr defTabSz="872586"/>
            <a:endParaRPr lang="en-US" dirty="0"/>
          </a:p>
          <a:p>
            <a:r>
              <a:rPr lang="en-US" b="1" u="sng" dirty="0"/>
              <a:t>Section 106</a:t>
            </a:r>
            <a:endParaRPr lang="en-US" dirty="0"/>
          </a:p>
          <a:p>
            <a:r>
              <a:rPr lang="en-US" dirty="0"/>
              <a:t>As stated in slide, this is specific to the protection of historic properties. Which will include:  districts, sites, structures, and objects of historic &amp; archaeological significance. This will also include tribes that may attach religious or cultural importance to them. </a:t>
            </a:r>
            <a:r>
              <a:rPr lang="en-US" u="sng" dirty="0">
                <a:uFill>
                  <a:solidFill>
                    <a:srgbClr val="FF0000"/>
                  </a:solidFill>
                </a:uFill>
              </a:rPr>
              <a:t>Invite the public to provide information on any culturally or archaeologically known site(s).</a:t>
            </a:r>
          </a:p>
          <a:p>
            <a:endParaRPr lang="en-US" dirty="0"/>
          </a:p>
          <a:p>
            <a:r>
              <a:rPr lang="en-US" b="1" u="sng" dirty="0"/>
              <a:t>Contaminated Materials</a:t>
            </a:r>
            <a:endParaRPr lang="en-US" dirty="0"/>
          </a:p>
          <a:p>
            <a:r>
              <a:rPr lang="en-US" dirty="0"/>
              <a:t>Request public’s input to any known AST or UST tanks within vicinity of project.</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pPr defTabSz="872586"/>
            <a:endParaRPr lang="en-US" dirty="0"/>
          </a:p>
          <a:p>
            <a:r>
              <a:rPr lang="en-US" b="1" u="sng" dirty="0"/>
              <a:t>Section 106</a:t>
            </a:r>
            <a:endParaRPr lang="en-US" dirty="0"/>
          </a:p>
          <a:p>
            <a:r>
              <a:rPr lang="en-US" dirty="0"/>
              <a:t>As stated in slide, this is specific to the protection of historic properties. Which will include:  districts, sites, structures, and objects of historic &amp; archaeological significance. This will also include tribes that may attach religious or cultural importance to them. </a:t>
            </a:r>
            <a:r>
              <a:rPr lang="en-US" u="sng" dirty="0">
                <a:uFill>
                  <a:solidFill>
                    <a:srgbClr val="FF0000"/>
                  </a:solidFill>
                </a:uFill>
              </a:rPr>
              <a:t>Invite the public to provide information on any culturally or archaeologically known site(s).</a:t>
            </a:r>
          </a:p>
          <a:p>
            <a:endParaRPr lang="en-US" dirty="0"/>
          </a:p>
          <a:p>
            <a:r>
              <a:rPr lang="en-US" b="1" u="sng" dirty="0"/>
              <a:t>Contaminated Materials</a:t>
            </a:r>
            <a:endParaRPr lang="en-US" dirty="0"/>
          </a:p>
          <a:p>
            <a:r>
              <a:rPr lang="en-US" dirty="0"/>
              <a:t>Request public’s input to any known AST or UST tanks within vicinity of project.</a:t>
            </a:r>
          </a:p>
          <a:p>
            <a:endParaRPr lang="en-US" dirty="0"/>
          </a:p>
        </p:txBody>
      </p:sp>
    </p:spTree>
    <p:extLst>
      <p:ext uri="{BB962C8B-B14F-4D97-AF65-F5344CB8AC3E}">
        <p14:creationId xmlns:p14="http://schemas.microsoft.com/office/powerpoint/2010/main" val="204648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pPr>
              <a:defRPr/>
            </a:pPr>
            <a:r>
              <a:rPr lang="en-US" dirty="0"/>
              <a:t>The tentative project schedule is shown here.</a:t>
            </a:r>
          </a:p>
          <a:p>
            <a:pPr>
              <a:defRPr/>
            </a:pPr>
            <a:endParaRPr lang="en-US" dirty="0"/>
          </a:p>
          <a:p>
            <a:pPr>
              <a:defRPr/>
            </a:pPr>
            <a:r>
              <a:rPr lang="en-US" dirty="0"/>
              <a:t>Dates where there will be additional involvement between SDDOT and adjacent property owners are:</a:t>
            </a:r>
          </a:p>
          <a:p>
            <a:pPr marL="176771" indent="-176771">
              <a:buFontTx/>
              <a:buChar char="-"/>
              <a:defRPr/>
            </a:pPr>
            <a:r>
              <a:rPr lang="en-US" dirty="0"/>
              <a:t>Landowner Meetings to be anticipated to be held in 2025</a:t>
            </a:r>
          </a:p>
          <a:p>
            <a:pPr marL="176771" indent="-176771">
              <a:buFontTx/>
              <a:buChar char="-"/>
              <a:defRPr/>
            </a:pPr>
            <a:r>
              <a:rPr lang="en-US" dirty="0"/>
              <a:t>ROW Acquisition Process anticipated to begin in</a:t>
            </a:r>
            <a:r>
              <a:rPr lang="en-US" baseline="0" dirty="0"/>
              <a:t> 2027.</a:t>
            </a:r>
            <a:r>
              <a:rPr lang="en-US" dirty="0"/>
              <a:t> </a:t>
            </a:r>
          </a:p>
          <a:p>
            <a:pPr marL="170439" indent="-170439">
              <a:buFontTx/>
              <a:buChar char="-"/>
              <a:defRPr/>
            </a:pPr>
            <a:r>
              <a:rPr lang="en-US" dirty="0"/>
              <a:t>The construction is currently scheduled to begin in</a:t>
            </a:r>
            <a:r>
              <a:rPr lang="en-US" baseline="0" dirty="0"/>
              <a:t> 2029 construction season.</a:t>
            </a:r>
          </a:p>
          <a:p>
            <a:pPr marL="170439" indent="-170439">
              <a:buFontTx/>
              <a:buChar char="-"/>
              <a:defRPr/>
            </a:pPr>
            <a:endParaRPr lang="en-US" baseline="0" dirty="0"/>
          </a:p>
          <a:p>
            <a:pPr marL="170439" indent="-170439">
              <a:buFontTx/>
              <a:buChar char="-"/>
              <a:defRPr/>
            </a:pPr>
            <a:endParaRPr lang="en-US" baseline="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n-US" dirty="0"/>
              <a:t>At this time I will take any general comments or question you may have on this project.  If you have any specific questions or comments regarding how the projects may impact your property we will take the remaining time to visit with you one on one at either one of the aerial layouts.</a:t>
            </a:r>
          </a:p>
          <a:p>
            <a:endParaRPr lang="en-US" dirty="0"/>
          </a:p>
          <a:p>
            <a:r>
              <a:rPr lang="en-US" dirty="0"/>
              <a:t>You are also asked to submit your questions or comments in writing on the form provided in the handout or via email address to Jennica Wilcox by January 5, 2024. </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dirty="0"/>
              <a:t>The proposed project is approximately</a:t>
            </a:r>
            <a:r>
              <a:rPr lang="en-US" baseline="0" dirty="0"/>
              <a:t> 16 </a:t>
            </a:r>
            <a:r>
              <a:rPr lang="en-US" dirty="0"/>
              <a:t>miles in length.</a:t>
            </a:r>
            <a:r>
              <a:rPr lang="en-US" baseline="0" dirty="0"/>
              <a:t>  Grading will begin at the Wyoming Border and continue east to Cheyenne Crossing.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Needs Statement coming from Black Hills Context Sensitive Corridor Study</a:t>
            </a:r>
          </a:p>
        </p:txBody>
      </p:sp>
    </p:spTree>
    <p:extLst>
      <p:ext uri="{BB962C8B-B14F-4D97-AF65-F5344CB8AC3E}">
        <p14:creationId xmlns:p14="http://schemas.microsoft.com/office/powerpoint/2010/main" val="76653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pPr marL="170439" indent="-170439">
              <a:buFontTx/>
              <a:buChar char="-"/>
              <a:defRPr/>
            </a:pPr>
            <a:endParaRPr lang="en-US" baseline="0" dirty="0"/>
          </a:p>
        </p:txBody>
      </p:sp>
    </p:spTree>
    <p:extLst>
      <p:ext uri="{BB962C8B-B14F-4D97-AF65-F5344CB8AC3E}">
        <p14:creationId xmlns:p14="http://schemas.microsoft.com/office/powerpoint/2010/main" val="295406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pPr marL="170439" indent="-170439">
              <a:buFontTx/>
              <a:buChar char="-"/>
              <a:defRPr/>
            </a:pPr>
            <a:endParaRPr lang="en-US" baseline="0" dirty="0"/>
          </a:p>
        </p:txBody>
      </p:sp>
    </p:spTree>
    <p:extLst>
      <p:ext uri="{BB962C8B-B14F-4D97-AF65-F5344CB8AC3E}">
        <p14:creationId xmlns:p14="http://schemas.microsoft.com/office/powerpoint/2010/main" val="3534674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pPr marL="170439" indent="-170439">
              <a:buFontTx/>
              <a:buChar char="-"/>
              <a:defRPr/>
            </a:pPr>
            <a:endParaRPr lang="en-US" baseline="0" dirty="0"/>
          </a:p>
        </p:txBody>
      </p:sp>
    </p:spTree>
    <p:extLst>
      <p:ext uri="{BB962C8B-B14F-4D97-AF65-F5344CB8AC3E}">
        <p14:creationId xmlns:p14="http://schemas.microsoft.com/office/powerpoint/2010/main" val="2839433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ctr" anchorCtr="1">
            <a:norm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lang="en-US" sz="4800" b="1" kern="1200" cap="none" baseline="0" dirty="0">
                <a:ln w="6350">
                  <a:noFill/>
                </a:ln>
                <a:solidFill>
                  <a:srgbClr val="741112"/>
                </a:solidFill>
                <a:effectLst/>
                <a:latin typeface="Calibri" panose="020F0502020204030204" pitchFamily="34" charset="0"/>
                <a:ea typeface="+mj-ea"/>
                <a:cs typeface="Calibri" panose="020F0502020204030204" pitchFamily="34" charset="0"/>
              </a:defRPr>
            </a:lvl1pPr>
          </a:lstStyle>
          <a:p>
            <a:r>
              <a:rPr kumimoji="0" lang="en-US" dirty="0"/>
              <a:t>Click to edit Master 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A088D98B-AC8B-43BC-A5F6-FB06496C7BDA}"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1A048F-AFE3-436C-A2F1-206F926AB47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F4DF02-4D42-4126-90AE-BA2E83EEDE0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p>
        </p:txBody>
      </p:sp>
      <p:sp>
        <p:nvSpPr>
          <p:cNvPr id="7" name="Rectangle 70"/>
          <p:cNvSpPr>
            <a:spLocks noGrp="1" noChangeArrowheads="1"/>
          </p:cNvSpPr>
          <p:nvPr>
            <p:ph type="ftr" sz="quarter" idx="11"/>
          </p:nvPr>
        </p:nvSpPr>
        <p:spPr>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ln/>
        </p:spPr>
        <p:txBody>
          <a:bodyPr/>
          <a:lstStyle>
            <a:lvl1pPr>
              <a:defRPr/>
            </a:lvl1pPr>
          </a:lstStyle>
          <a:p>
            <a:pPr>
              <a:defRPr/>
            </a:pPr>
            <a:fld id="{276437A6-C75B-4C57-8062-494FBB552AFA}" type="slidenum">
              <a:rPr lang="en-US"/>
              <a:pPr>
                <a:defRPr/>
              </a:pPr>
              <a:t>‹#›</a:t>
            </a:fld>
            <a:endParaRPr lang="en-US"/>
          </a:p>
        </p:txBody>
      </p:sp>
    </p:spTree>
    <p:extLst>
      <p:ext uri="{BB962C8B-B14F-4D97-AF65-F5344CB8AC3E}">
        <p14:creationId xmlns:p14="http://schemas.microsoft.com/office/powerpoint/2010/main" val="420044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D8562-D21E-4601-BF8C-54484F52974F}"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ctr" anchorCtr="1">
            <a:noAutofit/>
            <a:scene3d>
              <a:camera prst="orthographicFront"/>
              <a:lightRig rig="soft" dir="t">
                <a:rot lat="0" lon="0" rev="17220000"/>
              </a:lightRig>
            </a:scene3d>
            <a:sp3d prstMaterial="softEdge">
              <a:bevelT w="38100" h="38100"/>
              <a:contourClr>
                <a:schemeClr val="tx2">
                  <a:shade val="50000"/>
                </a:schemeClr>
              </a:contourClr>
            </a:sp3d>
          </a:bodyPr>
          <a:lstStyle>
            <a:lvl1pPr algn="ctr" rtl="0" eaLnBrk="1" latinLnBrk="0" hangingPunct="1">
              <a:spcBef>
                <a:spcPct val="0"/>
              </a:spcBef>
              <a:buNone/>
              <a:defRPr kumimoji="0" lang="en-US" sz="4800" b="1" kern="1200" cap="none" baseline="0" dirty="0">
                <a:ln w="6350">
                  <a:noFill/>
                </a:ln>
                <a:solidFill>
                  <a:srgbClr val="741112"/>
                </a:solidFill>
                <a:effectLst/>
                <a:latin typeface="Calibri" panose="020F0502020204030204" pitchFamily="34" charset="0"/>
                <a:ea typeface="+mj-ea"/>
                <a:cs typeface="Calibri" panose="020F0502020204030204" pitchFamily="34" charset="0"/>
              </a:defRPr>
            </a:lvl1pPr>
          </a:lstStyle>
          <a:p>
            <a:r>
              <a:rPr kumimoji="0" lang="en-US" dirty="0"/>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9F072924-A126-44BC-BA0A-64DE0FC052F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1D6321E-C799-4E8C-B07A-396FCFE463BA}"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B45D391-CD35-4A1E-A4A9-63540AFF374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4EFF05A-5F71-45D0-BD74-7A8CA2785DB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B61281B-D8D4-4DBC-B903-2A2C149E3A6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3C7031-4FFC-4771-8C4A-A4C4F580F1A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2F0F338-859C-472E-BBE0-47884D2D2E5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object 3">
            <a:extLst>
              <a:ext uri="{FF2B5EF4-FFF2-40B4-BE49-F238E27FC236}">
                <a16:creationId xmlns:a16="http://schemas.microsoft.com/office/drawing/2014/main" id="{EA9A380C-E0E8-47CD-99C6-43FE5E90A5A1}"/>
              </a:ext>
            </a:extLst>
          </p:cNvPr>
          <p:cNvPicPr>
            <a:picLocks noChangeAspect="1"/>
          </p:cNvPicPr>
          <p:nvPr/>
        </p:nvPicPr>
        <p:blipFill rotWithShape="1">
          <a:blip r:embed="rId14" cstate="print"/>
          <a:srcRect r="24880"/>
          <a:stretch/>
        </p:blipFill>
        <p:spPr>
          <a:xfrm>
            <a:off x="9" y="-1"/>
            <a:ext cx="9143991" cy="6858000"/>
          </a:xfrm>
          <a:prstGeom prst="rect">
            <a:avLst/>
          </a:prstGeom>
        </p:spPr>
      </p:pic>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dirty="0"/>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EC8E2044-21A7-4BFC-960A-F98EC860A53E}" type="slidenum">
              <a:rPr lang="en-US" smtClean="0"/>
              <a:pPr>
                <a:defRPr/>
              </a:pPr>
              <a:t>‹#›</a:t>
            </a:fld>
            <a:endParaRPr lang="en-US"/>
          </a:p>
        </p:txBody>
      </p:sp>
      <p:pic>
        <p:nvPicPr>
          <p:cNvPr id="6" name="Picture 5" descr="Logo&#10;&#10;Description automatically generated">
            <a:extLst>
              <a:ext uri="{FF2B5EF4-FFF2-40B4-BE49-F238E27FC236}">
                <a16:creationId xmlns:a16="http://schemas.microsoft.com/office/drawing/2014/main" id="{E0C40EAE-E2B5-45BF-95BF-C564D53706F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19872" y="5943600"/>
            <a:ext cx="793751" cy="685800"/>
          </a:xfrm>
          <a:prstGeom prst="rect">
            <a:avLst/>
          </a:prstGeom>
        </p:spPr>
      </p:pic>
    </p:spTree>
  </p:cSld>
  <p:clrMap bg1="dk1" tx1="lt1" bg2="dk2"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7" r:id="rId12"/>
  </p:sldLayoutIdLst>
  <p:txStyles>
    <p:titleStyle>
      <a:lvl1pPr algn="ctr" rtl="0" eaLnBrk="1" latinLnBrk="0" hangingPunct="1">
        <a:spcBef>
          <a:spcPct val="0"/>
        </a:spcBef>
        <a:buNone/>
        <a:defRPr kumimoji="0" sz="4800" b="1" kern="1200" cap="none" baseline="0">
          <a:ln w="6350">
            <a:noFill/>
          </a:ln>
          <a:solidFill>
            <a:srgbClr val="741112"/>
          </a:solidFill>
          <a:effectLst/>
          <a:latin typeface="Calibri" panose="020F0502020204030204" pitchFamily="34" charset="0"/>
          <a:ea typeface="+mj-ea"/>
          <a:cs typeface="Calibri" panose="020F0502020204030204" pitchFamily="34" charset="0"/>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pn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13.xml"/><Relationship Id="rId7" Type="http://schemas.openxmlformats.org/officeDocument/2006/relationships/diagramQuickStyle" Target="../diagrams/quickStyle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0.png"/><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2.wmf"/><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2.wmf"/><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2.wm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2.wmf"/><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2.wmf"/><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2.wmf"/><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0.xml"/><Relationship Id="rId7" Type="http://schemas.openxmlformats.org/officeDocument/2006/relationships/diagramColors" Target="../diagrams/colors7.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1.xml"/><Relationship Id="rId7" Type="http://schemas.openxmlformats.org/officeDocument/2006/relationships/diagramColors" Target="../diagrams/colors8.xml"/><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Mark.Malone@state.sd.us"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hyperlink" Target="https://dot.sd.gov/projects-studies/projects/public-meetings#listItemLink_1948" TargetMode="External"/><Relationship Id="rId4" Type="http://schemas.openxmlformats.org/officeDocument/2006/relationships/hyperlink" Target="https://dot.sd.gov/projects-studies/projects/public-meeting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9.xml"/><Relationship Id="rId7" Type="http://schemas.openxmlformats.org/officeDocument/2006/relationships/diagramColors" Target="../diagrams/colors3.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4294967295"/>
          </p:nvPr>
        </p:nvSpPr>
        <p:spPr>
          <a:xfrm>
            <a:off x="454783" y="3897052"/>
            <a:ext cx="8229600" cy="2057400"/>
          </a:xfrm>
        </p:spPr>
        <p:txBody>
          <a:bodyPr>
            <a:noAutofit/>
          </a:bodyPr>
          <a:lstStyle/>
          <a:p>
            <a:pPr marL="137160" indent="0" algn="ctr" eaLnBrk="1" hangingPunct="1">
              <a:spcBef>
                <a:spcPts val="600"/>
              </a:spcBef>
              <a:buNone/>
            </a:pPr>
            <a:r>
              <a:rPr lang="en-US" sz="2400" b="1" dirty="0">
                <a:solidFill>
                  <a:srgbClr val="2E6A8C"/>
                </a:solidFill>
                <a:latin typeface="Calibri" panose="020F0502020204030204" pitchFamily="34" charset="0"/>
                <a:cs typeface="Calibri" panose="020F0502020204030204" pitchFamily="34" charset="0"/>
              </a:rPr>
              <a:t>Mark Malone</a:t>
            </a:r>
          </a:p>
          <a:p>
            <a:pPr marL="137160" indent="0" algn="ctr" eaLnBrk="1" hangingPunct="1">
              <a:spcBef>
                <a:spcPts val="600"/>
              </a:spcBef>
              <a:buNone/>
            </a:pPr>
            <a:r>
              <a:rPr lang="en-US" sz="2400" b="1" dirty="0">
                <a:solidFill>
                  <a:srgbClr val="2E6A8C"/>
                </a:solidFill>
                <a:latin typeface="Calibri" panose="020F0502020204030204" pitchFamily="34" charset="0"/>
                <a:cs typeface="Calibri" panose="020F0502020204030204" pitchFamily="34" charset="0"/>
              </a:rPr>
              <a:t>SDDOT Road Design Consultant Manager</a:t>
            </a:r>
          </a:p>
          <a:p>
            <a:pPr marL="137160" indent="0" algn="ctr" eaLnBrk="1" hangingPunct="1">
              <a:spcBef>
                <a:spcPts val="600"/>
              </a:spcBef>
              <a:buNone/>
            </a:pPr>
            <a:r>
              <a:rPr lang="en-US" sz="2400" b="1" dirty="0">
                <a:solidFill>
                  <a:srgbClr val="2E6A8C"/>
                </a:solidFill>
                <a:latin typeface="Calibri" panose="020F0502020204030204" pitchFamily="34" charset="0"/>
                <a:cs typeface="Calibri" panose="020F0502020204030204" pitchFamily="34" charset="0"/>
              </a:rPr>
              <a:t>Jennica Wilcox, PE</a:t>
            </a:r>
          </a:p>
          <a:p>
            <a:pPr marL="137160" indent="0" algn="ctr" eaLnBrk="1" hangingPunct="1">
              <a:spcBef>
                <a:spcPts val="600"/>
              </a:spcBef>
              <a:buNone/>
            </a:pPr>
            <a:r>
              <a:rPr lang="en-US" sz="2400" b="1" dirty="0">
                <a:solidFill>
                  <a:srgbClr val="2E6A8C"/>
                </a:solidFill>
                <a:latin typeface="Calibri" panose="020F0502020204030204" pitchFamily="34" charset="0"/>
                <a:cs typeface="Calibri" panose="020F0502020204030204" pitchFamily="34" charset="0"/>
              </a:rPr>
              <a:t>Senior Transportation Engineer / Consultant Project Manager</a:t>
            </a:r>
            <a:endParaRPr lang="en-US" sz="2400" b="1" dirty="0">
              <a:solidFill>
                <a:srgbClr val="2E6A8C"/>
              </a:solidFill>
              <a:effectLst/>
              <a:latin typeface="Calibri" panose="020F0502020204030204" pitchFamily="34" charset="0"/>
              <a:cs typeface="Calibri" panose="020F0502020204030204" pitchFamily="34" charset="0"/>
            </a:endParaRPr>
          </a:p>
          <a:p>
            <a:pPr marL="137160" indent="0" algn="ctr" eaLnBrk="1" hangingPunct="1">
              <a:spcBef>
                <a:spcPts val="600"/>
              </a:spcBef>
              <a:buNone/>
            </a:pPr>
            <a:endParaRPr lang="en-US" sz="2400" b="1" dirty="0">
              <a:solidFill>
                <a:srgbClr val="741112"/>
              </a:solidFill>
              <a:effectLst/>
              <a:latin typeface="Calibri" panose="020F0502020204030204" pitchFamily="34" charset="0"/>
              <a:cs typeface="Calibri" panose="020F0502020204030204" pitchFamily="34" charset="0"/>
            </a:endParaRPr>
          </a:p>
          <a:p>
            <a:pPr marL="137160" indent="0" algn="ctr" eaLnBrk="1" hangingPunct="1">
              <a:spcBef>
                <a:spcPts val="600"/>
              </a:spcBef>
              <a:buNone/>
            </a:pPr>
            <a:r>
              <a:rPr lang="en-US" sz="2400" b="1" dirty="0">
                <a:solidFill>
                  <a:srgbClr val="741112"/>
                </a:solidFill>
                <a:latin typeface="Calibri" panose="020F0502020204030204" pitchFamily="34" charset="0"/>
                <a:cs typeface="Calibri" panose="020F0502020204030204" pitchFamily="34" charset="0"/>
              </a:rPr>
              <a:t>Dec. 18</a:t>
            </a:r>
            <a:r>
              <a:rPr lang="en-US" sz="2400" b="1" dirty="0">
                <a:solidFill>
                  <a:srgbClr val="741112"/>
                </a:solidFill>
                <a:effectLst/>
                <a:latin typeface="Calibri" panose="020F0502020204030204" pitchFamily="34" charset="0"/>
                <a:cs typeface="Calibri" panose="020F0502020204030204" pitchFamily="34" charset="0"/>
              </a:rPr>
              <a:t>, 2023</a:t>
            </a:r>
          </a:p>
        </p:txBody>
      </p:sp>
      <p:sp>
        <p:nvSpPr>
          <p:cNvPr id="6" name="Rectangle 3"/>
          <p:cNvSpPr txBox="1">
            <a:spLocks noChangeArrowheads="1"/>
          </p:cNvSpPr>
          <p:nvPr/>
        </p:nvSpPr>
        <p:spPr>
          <a:xfrm>
            <a:off x="457200" y="1188720"/>
            <a:ext cx="8229600" cy="3200400"/>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Bef>
                <a:spcPts val="600"/>
              </a:spcBef>
              <a:spcAft>
                <a:spcPts val="0"/>
              </a:spcAft>
              <a:defRPr/>
            </a:pPr>
            <a:r>
              <a:rPr lang="en-US" sz="2800" b="1" dirty="0">
                <a:solidFill>
                  <a:srgbClr val="2E6A8C"/>
                </a:solidFill>
                <a:latin typeface="Calibri" panose="020F0502020204030204" pitchFamily="34" charset="0"/>
                <a:cs typeface="Calibri" panose="020F0502020204030204" pitchFamily="34" charset="0"/>
              </a:rPr>
              <a:t>U.S. Highway 85 </a:t>
            </a:r>
          </a:p>
          <a:p>
            <a:pPr fontAlgn="auto">
              <a:spcBef>
                <a:spcPts val="600"/>
              </a:spcBef>
              <a:spcAft>
                <a:spcPts val="0"/>
              </a:spcAft>
              <a:defRPr/>
            </a:pPr>
            <a:r>
              <a:rPr lang="en-US" sz="2800" b="1" dirty="0">
                <a:solidFill>
                  <a:srgbClr val="2E6A8C"/>
                </a:solidFill>
                <a:latin typeface="Calibri" panose="020F0502020204030204" pitchFamily="34" charset="0"/>
                <a:cs typeface="Calibri" panose="020F0502020204030204" pitchFamily="34" charset="0"/>
              </a:rPr>
              <a:t>From Wyoming Border to U.S. Highway 14A</a:t>
            </a:r>
          </a:p>
          <a:p>
            <a:pPr fontAlgn="auto">
              <a:spcBef>
                <a:spcPts val="600"/>
              </a:spcBef>
              <a:spcAft>
                <a:spcPts val="0"/>
              </a:spcAft>
              <a:defRPr/>
            </a:pPr>
            <a:r>
              <a:rPr lang="en-US" sz="2800" b="1" dirty="0">
                <a:solidFill>
                  <a:srgbClr val="2E6A8C"/>
                </a:solidFill>
                <a:latin typeface="Calibri" panose="020F0502020204030204" pitchFamily="34" charset="0"/>
                <a:cs typeface="Calibri" panose="020F0502020204030204" pitchFamily="34" charset="0"/>
              </a:rPr>
              <a:t>Lawrence County</a:t>
            </a:r>
          </a:p>
          <a:p>
            <a:pPr fontAlgn="auto">
              <a:spcBef>
                <a:spcPts val="600"/>
              </a:spcBef>
              <a:spcAft>
                <a:spcPts val="0"/>
              </a:spcAft>
              <a:defRPr/>
            </a:pPr>
            <a:endParaRPr lang="en-US" sz="1000" b="1" dirty="0">
              <a:solidFill>
                <a:srgbClr val="2E6A8C"/>
              </a:solidFill>
              <a:latin typeface="Calibri" panose="020F0502020204030204" pitchFamily="34" charset="0"/>
              <a:cs typeface="Calibri" panose="020F0502020204030204" pitchFamily="34" charset="0"/>
            </a:endParaRPr>
          </a:p>
          <a:p>
            <a:pPr fontAlgn="auto">
              <a:spcBef>
                <a:spcPts val="600"/>
              </a:spcBef>
              <a:spcAft>
                <a:spcPts val="0"/>
              </a:spcAft>
              <a:defRPr/>
            </a:pPr>
            <a:r>
              <a:rPr lang="en-US" sz="2800" b="1" dirty="0">
                <a:solidFill>
                  <a:srgbClr val="2E6A8C"/>
                </a:solidFill>
                <a:latin typeface="Calibri" panose="020F0502020204030204" pitchFamily="34" charset="0"/>
                <a:cs typeface="Calibri" panose="020F0502020204030204" pitchFamily="34" charset="0"/>
              </a:rPr>
              <a:t>NH 0085(106)0 PCN 06J8</a:t>
            </a:r>
          </a:p>
        </p:txBody>
      </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spcBef>
                <a:spcPts val="1800"/>
              </a:spcBef>
              <a:defRPr/>
            </a:pPr>
            <a:r>
              <a:rPr lang="en-US" altLang="en-US" sz="4800" b="1" dirty="0">
                <a:solidFill>
                  <a:srgbClr val="741112"/>
                </a:solidFill>
                <a:effectLst/>
                <a:latin typeface="Calibri" panose="020F0502020204030204" pitchFamily="34" charset="0"/>
                <a:cs typeface="Calibri" panose="020F0502020204030204" pitchFamily="34" charset="0"/>
              </a:rPr>
              <a:t>Public Meeting</a:t>
            </a:r>
            <a:endParaRPr lang="en-US" altLang="en-US" sz="4800" kern="0" dirty="0">
              <a:solidFill>
                <a:srgbClr val="741112"/>
              </a:solidFill>
              <a:effectLst/>
              <a:latin typeface="Calibri" panose="020F0502020204030204" pitchFamily="34" charset="0"/>
              <a:cs typeface="Calibri" panose="020F0502020204030204" pitchFamily="34" charset="0"/>
            </a:endParaRPr>
          </a:p>
        </p:txBody>
      </p:sp>
    </p:spTree>
  </p:cSld>
  <p:clrMapOvr>
    <a:masterClrMapping/>
  </p:clrMapOvr>
  <p:transition advTm="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62EE9FA-B9E3-4B60-BB61-0B3DB9CDFEF7}"/>
              </a:ext>
            </a:extLst>
          </p:cNvPr>
          <p:cNvGraphicFramePr>
            <a:graphicFrameLocks noGrp="1"/>
          </p:cNvGraphicFramePr>
          <p:nvPr>
            <p:ph sz="quarter" idx="2"/>
            <p:extLst>
              <p:ext uri="{D42A27DB-BD31-4B8C-83A1-F6EECF244321}">
                <p14:modId xmlns:p14="http://schemas.microsoft.com/office/powerpoint/2010/main" val="4046962993"/>
              </p:ext>
            </p:extLst>
          </p:nvPr>
        </p:nvGraphicFramePr>
        <p:xfrm>
          <a:off x="457200" y="1371600"/>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Crash History (2018-2022)</a:t>
            </a:r>
          </a:p>
        </p:txBody>
      </p:sp>
    </p:spTree>
    <p:extLst>
      <p:ext uri="{BB962C8B-B14F-4D97-AF65-F5344CB8AC3E}">
        <p14:creationId xmlns:p14="http://schemas.microsoft.com/office/powerpoint/2010/main" val="4017042469"/>
      </p:ext>
    </p:extLst>
  </p:cSld>
  <p:clrMapOvr>
    <a:masterClrMapping/>
  </p:clrMapOvr>
  <p:transition advTm="82469"/>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243E1-39B2-4B5B-619D-8DE68AF5FFBA}"/>
              </a:ext>
            </a:extLst>
          </p:cNvPr>
          <p:cNvPicPr>
            <a:picLocks noChangeAspect="1"/>
          </p:cNvPicPr>
          <p:nvPr/>
        </p:nvPicPr>
        <p:blipFill rotWithShape="1">
          <a:blip r:embed="rId3">
            <a:alphaModFix amt="50000"/>
          </a:blip>
          <a:srcRect t="1584" b="8770"/>
          <a:stretch/>
        </p:blipFill>
        <p:spPr>
          <a:xfrm>
            <a:off x="0" y="3573016"/>
            <a:ext cx="9144000" cy="3312368"/>
          </a:xfrm>
          <a:prstGeom prst="rect">
            <a:avLst/>
          </a:prstGeom>
        </p:spPr>
      </p:pic>
      <p:graphicFrame>
        <p:nvGraphicFramePr>
          <p:cNvPr id="2" name="Diagram 1">
            <a:extLst>
              <a:ext uri="{FF2B5EF4-FFF2-40B4-BE49-F238E27FC236}">
                <a16:creationId xmlns:a16="http://schemas.microsoft.com/office/drawing/2014/main" id="{4BDBE7CF-AF22-45F1-83D0-A8BEB8C49D66}"/>
              </a:ext>
            </a:extLst>
          </p:cNvPr>
          <p:cNvGraphicFramePr/>
          <p:nvPr>
            <p:extLst>
              <p:ext uri="{D42A27DB-BD31-4B8C-83A1-F6EECF244321}">
                <p14:modId xmlns:p14="http://schemas.microsoft.com/office/powerpoint/2010/main" val="552298215"/>
              </p:ext>
            </p:extLst>
          </p:nvPr>
        </p:nvGraphicFramePr>
        <p:xfrm>
          <a:off x="457200" y="1143000"/>
          <a:ext cx="8229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Highway Deficiencies</a:t>
            </a:r>
          </a:p>
        </p:txBody>
      </p:sp>
    </p:spTree>
  </p:cSld>
  <p:clrMapOvr>
    <a:masterClrMapping/>
  </p:clrMapOvr>
  <p:transition advTm="82469"/>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Why We Are Here</a:t>
            </a:r>
          </a:p>
        </p:txBody>
      </p:sp>
      <p:pic>
        <p:nvPicPr>
          <p:cNvPr id="12" name="Picture 11" descr="A map with a route&#10;&#10;Description automatically generated with medium confidence">
            <a:extLst>
              <a:ext uri="{FF2B5EF4-FFF2-40B4-BE49-F238E27FC236}">
                <a16:creationId xmlns:a16="http://schemas.microsoft.com/office/drawing/2014/main" id="{C9B9C97F-644B-B53A-D99A-C18F47B1AF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7727" b="2678"/>
          <a:stretch/>
        </p:blipFill>
        <p:spPr>
          <a:xfrm>
            <a:off x="121096" y="1268760"/>
            <a:ext cx="8915400" cy="4644516"/>
          </a:xfrm>
          <a:prstGeom prst="rect">
            <a:avLst/>
          </a:prstGeom>
        </p:spPr>
      </p:pic>
      <p:sp>
        <p:nvSpPr>
          <p:cNvPr id="4" name="Content Placeholder 2">
            <a:extLst>
              <a:ext uri="{FF2B5EF4-FFF2-40B4-BE49-F238E27FC236}">
                <a16:creationId xmlns:a16="http://schemas.microsoft.com/office/drawing/2014/main" id="{4EFCBA8C-AFAF-0F8D-5F7A-A22789181408}"/>
              </a:ext>
            </a:extLst>
          </p:cNvPr>
          <p:cNvSpPr txBox="1">
            <a:spLocks/>
          </p:cNvSpPr>
          <p:nvPr/>
        </p:nvSpPr>
        <p:spPr>
          <a:xfrm>
            <a:off x="228599" y="836712"/>
            <a:ext cx="8686800" cy="57826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600"/>
              </a:spcAft>
              <a:buSzPct val="65000"/>
              <a:buNone/>
              <a:defRPr/>
            </a:pPr>
            <a:endParaRPr lang="en-US" dirty="0">
              <a:solidFill>
                <a:srgbClr val="2E6A8C"/>
              </a:solidFill>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E1D2496D-22E8-E5B7-02F7-5C2F3D0D755F}"/>
              </a:ext>
            </a:extLst>
          </p:cNvPr>
          <p:cNvSpPr txBox="1">
            <a:spLocks/>
          </p:cNvSpPr>
          <p:nvPr/>
        </p:nvSpPr>
        <p:spPr>
          <a:xfrm>
            <a:off x="228599" y="764704"/>
            <a:ext cx="8686800" cy="57826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600"/>
              </a:spcAft>
              <a:buSzPct val="65000"/>
              <a:buNone/>
              <a:defRPr/>
            </a:pPr>
            <a:r>
              <a:rPr lang="en-US" b="1" dirty="0">
                <a:solidFill>
                  <a:srgbClr val="2E6A8C"/>
                </a:solidFill>
                <a:latin typeface="Calibri" panose="020F0502020204030204" pitchFamily="34" charset="0"/>
                <a:cs typeface="Calibri" panose="020F0502020204030204" pitchFamily="34" charset="0"/>
              </a:rPr>
              <a:t>Proposed Alternatives</a:t>
            </a:r>
            <a:endParaRPr lang="en-US" dirty="0">
              <a:solidFill>
                <a:srgbClr val="2E6A8C"/>
              </a:solidFill>
              <a:latin typeface="Calibri" panose="020F0502020204030204" pitchFamily="34" charset="0"/>
              <a:cs typeface="Calibri" panose="020F0502020204030204" pitchFamily="34" charset="0"/>
            </a:endParaRPr>
          </a:p>
        </p:txBody>
      </p:sp>
      <p:pic>
        <p:nvPicPr>
          <p:cNvPr id="11" name="Picture 10" descr="A map with a route&#10;&#10;Description automatically generated with medium confidence">
            <a:extLst>
              <a:ext uri="{FF2B5EF4-FFF2-40B4-BE49-F238E27FC236}">
                <a16:creationId xmlns:a16="http://schemas.microsoft.com/office/drawing/2014/main" id="{0D9BCBE4-5465-B1EE-ED1C-0F0368DF28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685" t="4556" r="3977" b="85994"/>
          <a:stretch/>
        </p:blipFill>
        <p:spPr>
          <a:xfrm>
            <a:off x="4391980" y="1196752"/>
            <a:ext cx="4572509" cy="432048"/>
          </a:xfrm>
          <a:prstGeom prst="rect">
            <a:avLst/>
          </a:prstGeom>
        </p:spPr>
      </p:pic>
    </p:spTree>
    <p:extLst>
      <p:ext uri="{BB962C8B-B14F-4D97-AF65-F5344CB8AC3E}">
        <p14:creationId xmlns:p14="http://schemas.microsoft.com/office/powerpoint/2010/main" val="320130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00B86-AC9B-69C8-E0A9-01D9CBF622B4}"/>
              </a:ext>
            </a:extLst>
          </p:cNvPr>
          <p:cNvPicPr>
            <a:picLocks noChangeAspect="1"/>
          </p:cNvPicPr>
          <p:nvPr/>
        </p:nvPicPr>
        <p:blipFill rotWithShape="1">
          <a:blip r:embed="rId4">
            <a:alphaModFix amt="50000"/>
          </a:blip>
          <a:srcRect t="8754" b="12673"/>
          <a:stretch/>
        </p:blipFill>
        <p:spPr>
          <a:xfrm>
            <a:off x="0" y="3537012"/>
            <a:ext cx="9144000" cy="3348372"/>
          </a:xfrm>
          <a:prstGeom prst="rect">
            <a:avLst/>
          </a:prstGeom>
        </p:spPr>
      </p:pic>
      <p:sp>
        <p:nvSpPr>
          <p:cNvPr id="8"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Improvements</a:t>
            </a:r>
          </a:p>
        </p:txBody>
      </p:sp>
      <p:graphicFrame>
        <p:nvGraphicFramePr>
          <p:cNvPr id="6" name="Diagram 5">
            <a:extLst>
              <a:ext uri="{FF2B5EF4-FFF2-40B4-BE49-F238E27FC236}">
                <a16:creationId xmlns:a16="http://schemas.microsoft.com/office/drawing/2014/main" id="{B61ADC24-4ADC-4AE3-8549-BED5373B1ED5}"/>
              </a:ext>
            </a:extLst>
          </p:cNvPr>
          <p:cNvGraphicFramePr/>
          <p:nvPr>
            <p:extLst>
              <p:ext uri="{D42A27DB-BD31-4B8C-83A1-F6EECF244321}">
                <p14:modId xmlns:p14="http://schemas.microsoft.com/office/powerpoint/2010/main" val="3587994649"/>
              </p:ext>
            </p:extLst>
          </p:nvPr>
        </p:nvGraphicFramePr>
        <p:xfrm>
          <a:off x="457200" y="1143000"/>
          <a:ext cx="8229600" cy="46982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ransition advTm="3903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2E8251-F4FF-A2EA-8331-8F12168F98D5}"/>
              </a:ext>
            </a:extLst>
          </p:cNvPr>
          <p:cNvPicPr>
            <a:picLocks noChangeAspect="1"/>
          </p:cNvPicPr>
          <p:nvPr/>
        </p:nvPicPr>
        <p:blipFill rotWithShape="1">
          <a:blip r:embed="rId4">
            <a:extLst>
              <a:ext uri="{28A0092B-C50C-407E-A947-70E740481C1C}">
                <a14:useLocalDpi xmlns:a14="http://schemas.microsoft.com/office/drawing/2010/main" val="0"/>
              </a:ext>
            </a:extLst>
          </a:blip>
          <a:srcRect l="18925" t="24219" r="19149" b="9375"/>
          <a:stretch/>
        </p:blipFill>
        <p:spPr>
          <a:xfrm>
            <a:off x="1382194" y="1268760"/>
            <a:ext cx="6358466" cy="3348372"/>
          </a:xfrm>
          <a:prstGeom prst="rect">
            <a:avLst/>
          </a:prstGeom>
        </p:spPr>
      </p:pic>
      <p:pic>
        <p:nvPicPr>
          <p:cNvPr id="11266" name="Picture 4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8" y="1588"/>
            <a:ext cx="3175" cy="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8AE8"/>
                  </a:outerShdw>
                </a:effectLst>
              </a14:hiddenEffects>
            </a:ext>
          </a:extLst>
        </p:spPr>
      </p:pic>
      <p:grpSp>
        <p:nvGrpSpPr>
          <p:cNvPr id="11267" name="Group 49"/>
          <p:cNvGrpSpPr>
            <a:grpSpLocks noChangeAspect="1"/>
          </p:cNvGrpSpPr>
          <p:nvPr/>
        </p:nvGrpSpPr>
        <p:grpSpPr bwMode="auto">
          <a:xfrm>
            <a:off x="1588" y="1588"/>
            <a:ext cx="3175" cy="0"/>
            <a:chOff x="1" y="1"/>
            <a:chExt cx="2" cy="0"/>
          </a:xfrm>
        </p:grpSpPr>
        <p:sp>
          <p:nvSpPr>
            <p:cNvPr id="11270" name="AutoShape 48"/>
            <p:cNvSpPr>
              <a:spLocks noChangeAspect="1" noChangeArrowheads="1" noTextEdit="1"/>
            </p:cNvSpPr>
            <p:nvPr/>
          </p:nvSpPr>
          <p:spPr bwMode="auto">
            <a:xfrm>
              <a:off x="1" y="1"/>
              <a:ext cx="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Existing Typical Section</a:t>
            </a:r>
          </a:p>
        </p:txBody>
      </p:sp>
    </p:spTree>
    <p:custDataLst>
      <p:tags r:id="rId1"/>
    </p:custDataLst>
  </p:cSld>
  <p:clrMapOvr>
    <a:masterClrMapping/>
  </p:clrMapOvr>
  <p:transition advTm="96515"/>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2E8251-F4FF-A2EA-8331-8F12168F98D5}"/>
              </a:ext>
            </a:extLst>
          </p:cNvPr>
          <p:cNvPicPr>
            <a:picLocks noChangeAspect="1"/>
          </p:cNvPicPr>
          <p:nvPr/>
        </p:nvPicPr>
        <p:blipFill rotWithShape="1">
          <a:blip r:embed="rId4">
            <a:extLst>
              <a:ext uri="{28A0092B-C50C-407E-A947-70E740481C1C}">
                <a14:useLocalDpi xmlns:a14="http://schemas.microsoft.com/office/drawing/2010/main" val="0"/>
              </a:ext>
            </a:extLst>
          </a:blip>
          <a:srcRect l="5221" t="3244" r="3857" b="3244"/>
          <a:stretch/>
        </p:blipFill>
        <p:spPr>
          <a:xfrm>
            <a:off x="194179" y="1196751"/>
            <a:ext cx="8878970" cy="4464498"/>
          </a:xfrm>
          <a:prstGeom prst="rect">
            <a:avLst/>
          </a:prstGeom>
        </p:spPr>
      </p:pic>
      <p:pic>
        <p:nvPicPr>
          <p:cNvPr id="11266" name="Picture 4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8" y="1588"/>
            <a:ext cx="3175" cy="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8AE8"/>
                  </a:outerShdw>
                </a:effectLst>
              </a14:hiddenEffects>
            </a:ext>
          </a:extLst>
        </p:spPr>
      </p:pic>
      <p:grpSp>
        <p:nvGrpSpPr>
          <p:cNvPr id="11267" name="Group 49"/>
          <p:cNvGrpSpPr>
            <a:grpSpLocks noChangeAspect="1"/>
          </p:cNvGrpSpPr>
          <p:nvPr/>
        </p:nvGrpSpPr>
        <p:grpSpPr bwMode="auto">
          <a:xfrm>
            <a:off x="1588" y="1588"/>
            <a:ext cx="3175" cy="0"/>
            <a:chOff x="1" y="1"/>
            <a:chExt cx="2" cy="0"/>
          </a:xfrm>
        </p:grpSpPr>
        <p:sp>
          <p:nvSpPr>
            <p:cNvPr id="11270" name="AutoShape 48"/>
            <p:cNvSpPr>
              <a:spLocks noChangeAspect="1" noChangeArrowheads="1" noTextEdit="1"/>
            </p:cNvSpPr>
            <p:nvPr/>
          </p:nvSpPr>
          <p:spPr bwMode="auto">
            <a:xfrm>
              <a:off x="1" y="1"/>
              <a:ext cx="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Typical Section</a:t>
            </a:r>
          </a:p>
        </p:txBody>
      </p:sp>
    </p:spTree>
    <p:custDataLst>
      <p:tags r:id="rId1"/>
    </p:custDataLst>
    <p:extLst>
      <p:ext uri="{BB962C8B-B14F-4D97-AF65-F5344CB8AC3E}">
        <p14:creationId xmlns:p14="http://schemas.microsoft.com/office/powerpoint/2010/main" val="3695748213"/>
      </p:ext>
    </p:extLst>
  </p:cSld>
  <p:clrMapOvr>
    <a:masterClrMapping/>
  </p:clrMapOvr>
  <p:transition advTm="96515"/>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2E8251-F4FF-A2EA-8331-8F12168F98D5}"/>
              </a:ext>
            </a:extLst>
          </p:cNvPr>
          <p:cNvPicPr>
            <a:picLocks noChangeAspect="1"/>
          </p:cNvPicPr>
          <p:nvPr/>
        </p:nvPicPr>
        <p:blipFill>
          <a:blip r:embed="rId4">
            <a:extLst>
              <a:ext uri="{28A0092B-C50C-407E-A947-70E740481C1C}">
                <a14:useLocalDpi xmlns:a14="http://schemas.microsoft.com/office/drawing/2010/main" val="0"/>
              </a:ext>
            </a:extLst>
          </a:blip>
          <a:srcRect l="1385" r="1385"/>
          <a:stretch/>
        </p:blipFill>
        <p:spPr>
          <a:xfrm>
            <a:off x="194179" y="1196751"/>
            <a:ext cx="8878970" cy="4464498"/>
          </a:xfrm>
          <a:prstGeom prst="rect">
            <a:avLst/>
          </a:prstGeom>
        </p:spPr>
      </p:pic>
      <p:pic>
        <p:nvPicPr>
          <p:cNvPr id="11266" name="Picture 4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8" y="1588"/>
            <a:ext cx="3175" cy="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8AE8"/>
                  </a:outerShdw>
                </a:effectLst>
              </a14:hiddenEffects>
            </a:ext>
          </a:extLst>
        </p:spPr>
      </p:pic>
      <p:grpSp>
        <p:nvGrpSpPr>
          <p:cNvPr id="11267" name="Group 49"/>
          <p:cNvGrpSpPr>
            <a:grpSpLocks noChangeAspect="1"/>
          </p:cNvGrpSpPr>
          <p:nvPr/>
        </p:nvGrpSpPr>
        <p:grpSpPr bwMode="auto">
          <a:xfrm>
            <a:off x="1588" y="1588"/>
            <a:ext cx="3175" cy="0"/>
            <a:chOff x="1" y="1"/>
            <a:chExt cx="2" cy="0"/>
          </a:xfrm>
        </p:grpSpPr>
        <p:sp>
          <p:nvSpPr>
            <p:cNvPr id="11270" name="AutoShape 48"/>
            <p:cNvSpPr>
              <a:spLocks noChangeAspect="1" noChangeArrowheads="1" noTextEdit="1"/>
            </p:cNvSpPr>
            <p:nvPr/>
          </p:nvSpPr>
          <p:spPr bwMode="auto">
            <a:xfrm>
              <a:off x="1" y="1"/>
              <a:ext cx="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Typical Section</a:t>
            </a:r>
          </a:p>
        </p:txBody>
      </p:sp>
    </p:spTree>
    <p:custDataLst>
      <p:tags r:id="rId1"/>
    </p:custDataLst>
    <p:extLst>
      <p:ext uri="{BB962C8B-B14F-4D97-AF65-F5344CB8AC3E}">
        <p14:creationId xmlns:p14="http://schemas.microsoft.com/office/powerpoint/2010/main" val="751375093"/>
      </p:ext>
    </p:extLst>
  </p:cSld>
  <p:clrMapOvr>
    <a:masterClrMapping/>
  </p:clrMapOvr>
  <p:transition advTm="96515"/>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2E8251-F4FF-A2EA-8331-8F12168F98D5}"/>
              </a:ext>
            </a:extLst>
          </p:cNvPr>
          <p:cNvPicPr>
            <a:picLocks noChangeAspect="1"/>
          </p:cNvPicPr>
          <p:nvPr/>
        </p:nvPicPr>
        <p:blipFill>
          <a:blip r:embed="rId4">
            <a:extLst>
              <a:ext uri="{28A0092B-C50C-407E-A947-70E740481C1C}">
                <a14:useLocalDpi xmlns:a14="http://schemas.microsoft.com/office/drawing/2010/main" val="0"/>
              </a:ext>
            </a:extLst>
          </a:blip>
          <a:srcRect t="1813" b="1813"/>
          <a:stretch/>
        </p:blipFill>
        <p:spPr>
          <a:xfrm>
            <a:off x="194179" y="1196751"/>
            <a:ext cx="8878970" cy="4464498"/>
          </a:xfrm>
          <a:prstGeom prst="rect">
            <a:avLst/>
          </a:prstGeom>
        </p:spPr>
      </p:pic>
      <p:pic>
        <p:nvPicPr>
          <p:cNvPr id="11266" name="Picture 4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8" y="1588"/>
            <a:ext cx="3175" cy="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8AE8"/>
                  </a:outerShdw>
                </a:effectLst>
              </a14:hiddenEffects>
            </a:ext>
          </a:extLst>
        </p:spPr>
      </p:pic>
      <p:grpSp>
        <p:nvGrpSpPr>
          <p:cNvPr id="11267" name="Group 49"/>
          <p:cNvGrpSpPr>
            <a:grpSpLocks noChangeAspect="1"/>
          </p:cNvGrpSpPr>
          <p:nvPr/>
        </p:nvGrpSpPr>
        <p:grpSpPr bwMode="auto">
          <a:xfrm>
            <a:off x="1588" y="1588"/>
            <a:ext cx="3175" cy="0"/>
            <a:chOff x="1" y="1"/>
            <a:chExt cx="2" cy="0"/>
          </a:xfrm>
        </p:grpSpPr>
        <p:sp>
          <p:nvSpPr>
            <p:cNvPr id="11270" name="AutoShape 48"/>
            <p:cNvSpPr>
              <a:spLocks noChangeAspect="1" noChangeArrowheads="1" noTextEdit="1"/>
            </p:cNvSpPr>
            <p:nvPr/>
          </p:nvSpPr>
          <p:spPr bwMode="auto">
            <a:xfrm>
              <a:off x="1" y="1"/>
              <a:ext cx="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Typical Section</a:t>
            </a:r>
          </a:p>
        </p:txBody>
      </p:sp>
    </p:spTree>
    <p:custDataLst>
      <p:tags r:id="rId1"/>
    </p:custDataLst>
    <p:extLst>
      <p:ext uri="{BB962C8B-B14F-4D97-AF65-F5344CB8AC3E}">
        <p14:creationId xmlns:p14="http://schemas.microsoft.com/office/powerpoint/2010/main" val="723140831"/>
      </p:ext>
    </p:extLst>
  </p:cSld>
  <p:clrMapOvr>
    <a:masterClrMapping/>
  </p:clrMapOvr>
  <p:transition advTm="96515"/>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2E8251-F4FF-A2EA-8331-8F12168F98D5}"/>
              </a:ext>
            </a:extLst>
          </p:cNvPr>
          <p:cNvPicPr>
            <a:picLocks noChangeAspect="1"/>
          </p:cNvPicPr>
          <p:nvPr/>
        </p:nvPicPr>
        <p:blipFill>
          <a:blip r:embed="rId4">
            <a:extLst>
              <a:ext uri="{28A0092B-C50C-407E-A947-70E740481C1C}">
                <a14:useLocalDpi xmlns:a14="http://schemas.microsoft.com/office/drawing/2010/main" val="0"/>
              </a:ext>
            </a:extLst>
          </a:blip>
          <a:srcRect t="1813" b="1813"/>
          <a:stretch/>
        </p:blipFill>
        <p:spPr>
          <a:xfrm>
            <a:off x="194179" y="1196751"/>
            <a:ext cx="8878970" cy="4464498"/>
          </a:xfrm>
          <a:prstGeom prst="rect">
            <a:avLst/>
          </a:prstGeom>
        </p:spPr>
      </p:pic>
      <p:pic>
        <p:nvPicPr>
          <p:cNvPr id="11266" name="Picture 4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8" y="1588"/>
            <a:ext cx="3175" cy="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8AE8"/>
                  </a:outerShdw>
                </a:effectLst>
              </a14:hiddenEffects>
            </a:ext>
          </a:extLst>
        </p:spPr>
      </p:pic>
      <p:grpSp>
        <p:nvGrpSpPr>
          <p:cNvPr id="11267" name="Group 49"/>
          <p:cNvGrpSpPr>
            <a:grpSpLocks noChangeAspect="1"/>
          </p:cNvGrpSpPr>
          <p:nvPr/>
        </p:nvGrpSpPr>
        <p:grpSpPr bwMode="auto">
          <a:xfrm>
            <a:off x="1588" y="1588"/>
            <a:ext cx="3175" cy="0"/>
            <a:chOff x="1" y="1"/>
            <a:chExt cx="2" cy="0"/>
          </a:xfrm>
        </p:grpSpPr>
        <p:sp>
          <p:nvSpPr>
            <p:cNvPr id="11270" name="AutoShape 48"/>
            <p:cNvSpPr>
              <a:spLocks noChangeAspect="1" noChangeArrowheads="1" noTextEdit="1"/>
            </p:cNvSpPr>
            <p:nvPr/>
          </p:nvSpPr>
          <p:spPr bwMode="auto">
            <a:xfrm>
              <a:off x="1" y="1"/>
              <a:ext cx="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Typical Section</a:t>
            </a:r>
          </a:p>
        </p:txBody>
      </p:sp>
    </p:spTree>
    <p:custDataLst>
      <p:tags r:id="rId1"/>
    </p:custDataLst>
    <p:extLst>
      <p:ext uri="{BB962C8B-B14F-4D97-AF65-F5344CB8AC3E}">
        <p14:creationId xmlns:p14="http://schemas.microsoft.com/office/powerpoint/2010/main" val="729149070"/>
      </p:ext>
    </p:extLst>
  </p:cSld>
  <p:clrMapOvr>
    <a:masterClrMapping/>
  </p:clrMapOvr>
  <p:transition advTm="96515"/>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2E8251-F4FF-A2EA-8331-8F12168F98D5}"/>
              </a:ext>
            </a:extLst>
          </p:cNvPr>
          <p:cNvPicPr>
            <a:picLocks noChangeAspect="1"/>
          </p:cNvPicPr>
          <p:nvPr/>
        </p:nvPicPr>
        <p:blipFill>
          <a:blip r:embed="rId4">
            <a:extLst>
              <a:ext uri="{28A0092B-C50C-407E-A947-70E740481C1C}">
                <a14:useLocalDpi xmlns:a14="http://schemas.microsoft.com/office/drawing/2010/main" val="0"/>
              </a:ext>
            </a:extLst>
          </a:blip>
          <a:srcRect t="1813" b="1813"/>
          <a:stretch/>
        </p:blipFill>
        <p:spPr>
          <a:xfrm>
            <a:off x="194179" y="1196751"/>
            <a:ext cx="8878970" cy="4464498"/>
          </a:xfrm>
          <a:prstGeom prst="rect">
            <a:avLst/>
          </a:prstGeom>
        </p:spPr>
      </p:pic>
      <p:pic>
        <p:nvPicPr>
          <p:cNvPr id="11266" name="Picture 4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88" y="1588"/>
            <a:ext cx="3175" cy="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8AE8"/>
                  </a:outerShdw>
                </a:effectLst>
              </a14:hiddenEffects>
            </a:ext>
          </a:extLst>
        </p:spPr>
      </p:pic>
      <p:grpSp>
        <p:nvGrpSpPr>
          <p:cNvPr id="11267" name="Group 49"/>
          <p:cNvGrpSpPr>
            <a:grpSpLocks noChangeAspect="1"/>
          </p:cNvGrpSpPr>
          <p:nvPr/>
        </p:nvGrpSpPr>
        <p:grpSpPr bwMode="auto">
          <a:xfrm>
            <a:off x="1588" y="1588"/>
            <a:ext cx="3175" cy="0"/>
            <a:chOff x="1" y="1"/>
            <a:chExt cx="2" cy="0"/>
          </a:xfrm>
        </p:grpSpPr>
        <p:sp>
          <p:nvSpPr>
            <p:cNvPr id="11270" name="AutoShape 48"/>
            <p:cNvSpPr>
              <a:spLocks noChangeAspect="1" noChangeArrowheads="1" noTextEdit="1"/>
            </p:cNvSpPr>
            <p:nvPr/>
          </p:nvSpPr>
          <p:spPr bwMode="auto">
            <a:xfrm>
              <a:off x="1" y="1"/>
              <a:ext cx="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Typical Section</a:t>
            </a:r>
          </a:p>
        </p:txBody>
      </p:sp>
    </p:spTree>
    <p:custDataLst>
      <p:tags r:id="rId1"/>
    </p:custDataLst>
    <p:extLst>
      <p:ext uri="{BB962C8B-B14F-4D97-AF65-F5344CB8AC3E}">
        <p14:creationId xmlns:p14="http://schemas.microsoft.com/office/powerpoint/2010/main" val="4080964246"/>
      </p:ext>
    </p:extLst>
  </p:cSld>
  <p:clrMapOvr>
    <a:masterClrMapping/>
  </p:clrMapOvr>
  <p:transition advTm="96515"/>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spcBef>
                <a:spcPts val="1800"/>
              </a:spcBef>
              <a:defRPr/>
            </a:pPr>
            <a:r>
              <a:rPr lang="en-US" altLang="en-US" sz="4800" b="1" dirty="0">
                <a:solidFill>
                  <a:srgbClr val="741112"/>
                </a:solidFill>
                <a:effectLst/>
                <a:latin typeface="Calibri" panose="020F0502020204030204" pitchFamily="34" charset="0"/>
                <a:cs typeface="Calibri" panose="020F0502020204030204" pitchFamily="34" charset="0"/>
              </a:rPr>
              <a:t>Purpose of the Meeting</a:t>
            </a:r>
          </a:p>
        </p:txBody>
      </p:sp>
      <p:graphicFrame>
        <p:nvGraphicFramePr>
          <p:cNvPr id="2" name="Diagram 1">
            <a:extLst>
              <a:ext uri="{FF2B5EF4-FFF2-40B4-BE49-F238E27FC236}">
                <a16:creationId xmlns:a16="http://schemas.microsoft.com/office/drawing/2014/main" id="{B56CDF85-7E0D-4B46-8704-F08E15F06CD5}"/>
              </a:ext>
            </a:extLst>
          </p:cNvPr>
          <p:cNvGraphicFramePr/>
          <p:nvPr>
            <p:extLst>
              <p:ext uri="{D42A27DB-BD31-4B8C-83A1-F6EECF244321}">
                <p14:modId xmlns:p14="http://schemas.microsoft.com/office/powerpoint/2010/main" val="3373167584"/>
              </p:ext>
            </p:extLst>
          </p:nvPr>
        </p:nvGraphicFramePr>
        <p:xfrm>
          <a:off x="457200" y="1143000"/>
          <a:ext cx="82296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2973815"/>
      </p:ext>
    </p:extLst>
  </p:cSld>
  <p:clrMapOvr>
    <a:masterClrMapping/>
  </p:clrMapOvr>
  <p:transition advTm="58937"/>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Right of Way (ROW)</a:t>
            </a:r>
          </a:p>
        </p:txBody>
      </p:sp>
      <p:sp>
        <p:nvSpPr>
          <p:cNvPr id="7" name="Text Box 6">
            <a:extLst>
              <a:ext uri="{FF2B5EF4-FFF2-40B4-BE49-F238E27FC236}">
                <a16:creationId xmlns:a16="http://schemas.microsoft.com/office/drawing/2014/main" id="{1D421EA4-B9BB-4C81-9EA1-2C2B949D5BE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aphicFrame>
        <p:nvGraphicFramePr>
          <p:cNvPr id="9" name="Content Placeholder 1">
            <a:extLst>
              <a:ext uri="{FF2B5EF4-FFF2-40B4-BE49-F238E27FC236}">
                <a16:creationId xmlns:a16="http://schemas.microsoft.com/office/drawing/2014/main" id="{18D08FC0-B75A-43A9-8F1E-E574FE8728C3}"/>
              </a:ext>
            </a:extLst>
          </p:cNvPr>
          <p:cNvGraphicFramePr>
            <a:graphicFrameLocks noGrp="1"/>
          </p:cNvGraphicFramePr>
          <p:nvPr>
            <p:ph sz="quarter" idx="2"/>
            <p:extLst>
              <p:ext uri="{D42A27DB-BD31-4B8C-83A1-F6EECF244321}">
                <p14:modId xmlns:p14="http://schemas.microsoft.com/office/powerpoint/2010/main" val="1265978134"/>
              </p:ext>
            </p:extLst>
          </p:nvPr>
        </p:nvGraphicFramePr>
        <p:xfrm>
          <a:off x="457200" y="1371600"/>
          <a:ext cx="8229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ransition advTm="52123"/>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Encroachments</a:t>
            </a:r>
          </a:p>
        </p:txBody>
      </p:sp>
      <p:sp>
        <p:nvSpPr>
          <p:cNvPr id="7" name="Text Box 6">
            <a:extLst>
              <a:ext uri="{FF2B5EF4-FFF2-40B4-BE49-F238E27FC236}">
                <a16:creationId xmlns:a16="http://schemas.microsoft.com/office/drawing/2014/main" id="{08F7B2D0-14A4-4B12-8A61-130F4ECB49EA}"/>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aphicFrame>
        <p:nvGraphicFramePr>
          <p:cNvPr id="9" name="Diagram 8">
            <a:extLst>
              <a:ext uri="{FF2B5EF4-FFF2-40B4-BE49-F238E27FC236}">
                <a16:creationId xmlns:a16="http://schemas.microsoft.com/office/drawing/2014/main" id="{3377537D-9866-4010-9B33-2281F971D09D}"/>
              </a:ext>
            </a:extLst>
          </p:cNvPr>
          <p:cNvGraphicFramePr/>
          <p:nvPr>
            <p:extLst>
              <p:ext uri="{D42A27DB-BD31-4B8C-83A1-F6EECF244321}">
                <p14:modId xmlns:p14="http://schemas.microsoft.com/office/powerpoint/2010/main" val="2175646075"/>
              </p:ext>
            </p:extLst>
          </p:nvPr>
        </p:nvGraphicFramePr>
        <p:xfrm>
          <a:off x="457200" y="1143000"/>
          <a:ext cx="8229600" cy="4932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476244948"/>
      </p:ext>
    </p:extLst>
  </p:cSld>
  <p:clrMapOvr>
    <a:masterClrMapping/>
  </p:clrMapOvr>
  <p:transition advTm="52123"/>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Utility Coordination</a:t>
            </a: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7" name="Group 6">
            <a:extLst>
              <a:ext uri="{FF2B5EF4-FFF2-40B4-BE49-F238E27FC236}">
                <a16:creationId xmlns:a16="http://schemas.microsoft.com/office/drawing/2014/main" id="{A5BEDCF5-65FD-1B97-24F1-E7108278069D}"/>
              </a:ext>
            </a:extLst>
          </p:cNvPr>
          <p:cNvGrpSpPr/>
          <p:nvPr/>
        </p:nvGrpSpPr>
        <p:grpSpPr>
          <a:xfrm>
            <a:off x="626369" y="1159494"/>
            <a:ext cx="3657600" cy="4114800"/>
            <a:chOff x="1028700" y="3724201"/>
            <a:chExt cx="3810000" cy="5467985"/>
          </a:xfrm>
        </p:grpSpPr>
        <p:grpSp>
          <p:nvGrpSpPr>
            <p:cNvPr id="15" name="object 3">
              <a:extLst>
                <a:ext uri="{FF2B5EF4-FFF2-40B4-BE49-F238E27FC236}">
                  <a16:creationId xmlns:a16="http://schemas.microsoft.com/office/drawing/2014/main" id="{7AB0DB20-108D-AA37-B058-2FF5313E6345}"/>
                </a:ext>
              </a:extLst>
            </p:cNvPr>
            <p:cNvGrpSpPr/>
            <p:nvPr/>
          </p:nvGrpSpPr>
          <p:grpSpPr>
            <a:xfrm>
              <a:off x="1028700" y="3724201"/>
              <a:ext cx="3810000" cy="5467985"/>
              <a:chOff x="1028700" y="3724201"/>
              <a:chExt cx="3810000" cy="5467985"/>
            </a:xfrm>
          </p:grpSpPr>
          <p:sp>
            <p:nvSpPr>
              <p:cNvPr id="17" name="object 4">
                <a:extLst>
                  <a:ext uri="{FF2B5EF4-FFF2-40B4-BE49-F238E27FC236}">
                    <a16:creationId xmlns:a16="http://schemas.microsoft.com/office/drawing/2014/main" id="{5C710BCC-D682-52B9-AB7E-45198414A57E}"/>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a:p>
            </p:txBody>
          </p:sp>
          <p:sp>
            <p:nvSpPr>
              <p:cNvPr id="18" name="object 5">
                <a:extLst>
                  <a:ext uri="{FF2B5EF4-FFF2-40B4-BE49-F238E27FC236}">
                    <a16:creationId xmlns:a16="http://schemas.microsoft.com/office/drawing/2014/main" id="{3CC2448E-4355-FD05-2929-3F0EDDE77C55}"/>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a:p>
            </p:txBody>
          </p:sp>
        </p:grpSp>
        <p:sp>
          <p:nvSpPr>
            <p:cNvPr id="16" name="object 15">
              <a:extLst>
                <a:ext uri="{FF2B5EF4-FFF2-40B4-BE49-F238E27FC236}">
                  <a16:creationId xmlns:a16="http://schemas.microsoft.com/office/drawing/2014/main" id="{623772F7-2387-188A-738B-05908E69899B}"/>
                </a:ext>
              </a:extLst>
            </p:cNvPr>
            <p:cNvSpPr txBox="1"/>
            <p:nvPr/>
          </p:nvSpPr>
          <p:spPr>
            <a:xfrm>
              <a:off x="1538096" y="4607579"/>
              <a:ext cx="2791460" cy="1489411"/>
            </a:xfrm>
            <a:prstGeom prst="rect">
              <a:avLst/>
            </a:prstGeom>
          </p:spPr>
          <p:txBody>
            <a:bodyPr vert="horz" wrap="square" lIns="0" tIns="12700" rIns="0" bIns="0" rtlCol="0">
              <a:spAutoFit/>
            </a:bodyPr>
            <a:lstStyle/>
            <a:p>
              <a:pPr marL="12700" algn="ctr">
                <a:spcBef>
                  <a:spcPts val="100"/>
                </a:spcBef>
              </a:pPr>
              <a:r>
                <a:rPr lang="en-US" sz="2400" kern="0" dirty="0">
                  <a:solidFill>
                    <a:srgbClr val="FFFFFF"/>
                  </a:solidFill>
                </a:rPr>
                <a:t>Some Utilities may need to be relocated</a:t>
              </a:r>
            </a:p>
          </p:txBody>
        </p:sp>
      </p:grpSp>
      <p:grpSp>
        <p:nvGrpSpPr>
          <p:cNvPr id="19" name="Group 18">
            <a:extLst>
              <a:ext uri="{FF2B5EF4-FFF2-40B4-BE49-F238E27FC236}">
                <a16:creationId xmlns:a16="http://schemas.microsoft.com/office/drawing/2014/main" id="{829C162D-3A0E-C1A4-3BA6-015B74C00E6D}"/>
              </a:ext>
            </a:extLst>
          </p:cNvPr>
          <p:cNvGrpSpPr/>
          <p:nvPr/>
        </p:nvGrpSpPr>
        <p:grpSpPr>
          <a:xfrm>
            <a:off x="4860032" y="1159912"/>
            <a:ext cx="3657600" cy="4114800"/>
            <a:chOff x="1028700" y="3724201"/>
            <a:chExt cx="3810000" cy="5467985"/>
          </a:xfrm>
        </p:grpSpPr>
        <p:grpSp>
          <p:nvGrpSpPr>
            <p:cNvPr id="20" name="object 3">
              <a:extLst>
                <a:ext uri="{FF2B5EF4-FFF2-40B4-BE49-F238E27FC236}">
                  <a16:creationId xmlns:a16="http://schemas.microsoft.com/office/drawing/2014/main" id="{9BE403B1-BE82-3515-23D4-729B798A7ACC}"/>
                </a:ext>
              </a:extLst>
            </p:cNvPr>
            <p:cNvGrpSpPr/>
            <p:nvPr/>
          </p:nvGrpSpPr>
          <p:grpSpPr>
            <a:xfrm>
              <a:off x="1028700" y="3724201"/>
              <a:ext cx="3810000" cy="5467985"/>
              <a:chOff x="1028700" y="3724201"/>
              <a:chExt cx="3810000" cy="5467985"/>
            </a:xfrm>
          </p:grpSpPr>
          <p:sp>
            <p:nvSpPr>
              <p:cNvPr id="22" name="object 4">
                <a:extLst>
                  <a:ext uri="{FF2B5EF4-FFF2-40B4-BE49-F238E27FC236}">
                    <a16:creationId xmlns:a16="http://schemas.microsoft.com/office/drawing/2014/main" id="{1F4FEC50-4614-9C77-CA25-12F6A1F851B9}"/>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a:p>
            </p:txBody>
          </p:sp>
          <p:sp>
            <p:nvSpPr>
              <p:cNvPr id="23" name="object 5">
                <a:extLst>
                  <a:ext uri="{FF2B5EF4-FFF2-40B4-BE49-F238E27FC236}">
                    <a16:creationId xmlns:a16="http://schemas.microsoft.com/office/drawing/2014/main" id="{71936E22-9C9E-3617-CE7C-7AF9A9A21C9C}"/>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a:p>
            </p:txBody>
          </p:sp>
        </p:grpSp>
        <p:sp>
          <p:nvSpPr>
            <p:cNvPr id="21" name="object 15">
              <a:extLst>
                <a:ext uri="{FF2B5EF4-FFF2-40B4-BE49-F238E27FC236}">
                  <a16:creationId xmlns:a16="http://schemas.microsoft.com/office/drawing/2014/main" id="{F40519FD-F698-9E9D-28C3-A19517C3D30B}"/>
                </a:ext>
              </a:extLst>
            </p:cNvPr>
            <p:cNvSpPr txBox="1"/>
            <p:nvPr/>
          </p:nvSpPr>
          <p:spPr>
            <a:xfrm>
              <a:off x="1538096" y="4607579"/>
              <a:ext cx="2791460" cy="1980200"/>
            </a:xfrm>
            <a:prstGeom prst="rect">
              <a:avLst/>
            </a:prstGeom>
          </p:spPr>
          <p:txBody>
            <a:bodyPr vert="horz" wrap="square" lIns="0" tIns="12700" rIns="0" bIns="0" rtlCol="0">
              <a:spAutoFit/>
            </a:bodyPr>
            <a:lstStyle/>
            <a:p>
              <a:pPr marL="12700" algn="ctr">
                <a:spcBef>
                  <a:spcPts val="100"/>
                </a:spcBef>
              </a:pPr>
              <a:r>
                <a:rPr lang="en-US" sz="2400" kern="0" dirty="0">
                  <a:solidFill>
                    <a:srgbClr val="FFFFFF"/>
                  </a:solidFill>
                </a:rPr>
                <a:t>Utility Companies negotiate easements with landowners</a:t>
              </a:r>
            </a:p>
          </p:txBody>
        </p:sp>
      </p:grpSp>
    </p:spTree>
    <p:extLst>
      <p:ext uri="{BB962C8B-B14F-4D97-AF65-F5344CB8AC3E}">
        <p14:creationId xmlns:p14="http://schemas.microsoft.com/office/powerpoint/2010/main" val="1058511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Utility Coordination</a:t>
            </a:r>
          </a:p>
        </p:txBody>
      </p:sp>
      <p:sp>
        <p:nvSpPr>
          <p:cNvPr id="10" name="Rectangle 3"/>
          <p:cNvSpPr txBox="1">
            <a:spLocks noChangeArrowheads="1"/>
          </p:cNvSpPr>
          <p:nvPr/>
        </p:nvSpPr>
        <p:spPr>
          <a:xfrm>
            <a:off x="4114800" y="1142999"/>
            <a:ext cx="4663440" cy="5117811"/>
          </a:xfrm>
          <a:prstGeom prst="rect">
            <a:avLst/>
          </a:prstGeom>
        </p:spPr>
        <p:txBody>
          <a:bodyPr vert="horz" lIns="91440" tIns="91440" rIns="91440" bIns="91440" anchor="ctr" anchorCtr="0">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Water Lines</a:t>
            </a:r>
          </a:p>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Drain Fields</a:t>
            </a:r>
          </a:p>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Septic Tanks</a:t>
            </a:r>
          </a:p>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Underground Storage Tanks</a:t>
            </a:r>
          </a:p>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Underground Power Lines</a:t>
            </a: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2" name="Group 1">
            <a:extLst>
              <a:ext uri="{FF2B5EF4-FFF2-40B4-BE49-F238E27FC236}">
                <a16:creationId xmlns:a16="http://schemas.microsoft.com/office/drawing/2014/main" id="{CD48B663-03E4-4527-A5FC-94C7149A2F49}"/>
              </a:ext>
            </a:extLst>
          </p:cNvPr>
          <p:cNvGrpSpPr>
            <a:grpSpLocks/>
          </p:cNvGrpSpPr>
          <p:nvPr/>
        </p:nvGrpSpPr>
        <p:grpSpPr>
          <a:xfrm>
            <a:off x="914400" y="1143005"/>
            <a:ext cx="3200400" cy="2374611"/>
            <a:chOff x="1028687" y="1028712"/>
            <a:chExt cx="8714740" cy="8229600"/>
          </a:xfrm>
        </p:grpSpPr>
        <p:sp>
          <p:nvSpPr>
            <p:cNvPr id="8" name="object 4">
              <a:extLst>
                <a:ext uri="{FF2B5EF4-FFF2-40B4-BE49-F238E27FC236}">
                  <a16:creationId xmlns:a16="http://schemas.microsoft.com/office/drawing/2014/main" id="{8D6EDC6B-705A-4EAC-80EB-29A91E04DDC7}"/>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nchor="ctr"/>
            <a:lstStyle/>
            <a:p>
              <a:endParaRPr/>
            </a:p>
          </p:txBody>
        </p:sp>
        <p:sp>
          <p:nvSpPr>
            <p:cNvPr id="11" name="object 3">
              <a:extLst>
                <a:ext uri="{FF2B5EF4-FFF2-40B4-BE49-F238E27FC236}">
                  <a16:creationId xmlns:a16="http://schemas.microsoft.com/office/drawing/2014/main" id="{7FDF78E9-9445-4555-8BF5-0508E2AEB365}"/>
                </a:ext>
              </a:extLst>
            </p:cNvPr>
            <p:cNvSpPr txBox="1">
              <a:spLocks/>
            </p:cNvSpPr>
            <p:nvPr/>
          </p:nvSpPr>
          <p:spPr>
            <a:xfrm>
              <a:off x="1028687" y="3335093"/>
              <a:ext cx="7967762" cy="3626608"/>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Any Known Private Utilities?</a:t>
              </a:r>
            </a:p>
          </p:txBody>
        </p:sp>
      </p:grpSp>
      <p:grpSp>
        <p:nvGrpSpPr>
          <p:cNvPr id="12" name="Group 11">
            <a:extLst>
              <a:ext uri="{FF2B5EF4-FFF2-40B4-BE49-F238E27FC236}">
                <a16:creationId xmlns:a16="http://schemas.microsoft.com/office/drawing/2014/main" id="{4E68F2F3-D52B-45F1-A4F6-EBB71AACD3E4}"/>
              </a:ext>
            </a:extLst>
          </p:cNvPr>
          <p:cNvGrpSpPr>
            <a:grpSpLocks/>
          </p:cNvGrpSpPr>
          <p:nvPr/>
        </p:nvGrpSpPr>
        <p:grpSpPr>
          <a:xfrm>
            <a:off x="914399" y="3789040"/>
            <a:ext cx="3200401" cy="2374611"/>
            <a:chOff x="1028684" y="1028712"/>
            <a:chExt cx="8714743" cy="8229600"/>
          </a:xfrm>
        </p:grpSpPr>
        <p:sp>
          <p:nvSpPr>
            <p:cNvPr id="13" name="object 4">
              <a:extLst>
                <a:ext uri="{FF2B5EF4-FFF2-40B4-BE49-F238E27FC236}">
                  <a16:creationId xmlns:a16="http://schemas.microsoft.com/office/drawing/2014/main" id="{00DB181A-46F0-432F-B5C2-DA04C042C54C}"/>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lstStyle/>
            <a:p>
              <a:endParaRPr/>
            </a:p>
          </p:txBody>
        </p:sp>
        <p:sp>
          <p:nvSpPr>
            <p:cNvPr id="14" name="object 3">
              <a:extLst>
                <a:ext uri="{FF2B5EF4-FFF2-40B4-BE49-F238E27FC236}">
                  <a16:creationId xmlns:a16="http://schemas.microsoft.com/office/drawing/2014/main" id="{ED1DB149-7436-49DD-AD56-764958F5520E}"/>
                </a:ext>
              </a:extLst>
            </p:cNvPr>
            <p:cNvSpPr txBox="1">
              <a:spLocks/>
            </p:cNvSpPr>
            <p:nvPr/>
          </p:nvSpPr>
          <p:spPr>
            <a:xfrm>
              <a:off x="1028684" y="4081763"/>
              <a:ext cx="7967763" cy="2133299"/>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Contact SD DOT</a:t>
              </a:r>
            </a:p>
          </p:txBody>
        </p:sp>
      </p:grpSp>
    </p:spTree>
    <p:extLst>
      <p:ext uri="{BB962C8B-B14F-4D97-AF65-F5344CB8AC3E}">
        <p14:creationId xmlns:p14="http://schemas.microsoft.com/office/powerpoint/2010/main" val="2388533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tream running through a forest&#10;&#10;Description automatically generated">
            <a:extLst>
              <a:ext uri="{FF2B5EF4-FFF2-40B4-BE49-F238E27FC236}">
                <a16:creationId xmlns:a16="http://schemas.microsoft.com/office/drawing/2014/main" id="{FBF5A471-0260-32CF-6E06-86DB79AEEC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775" b="44750"/>
          <a:stretch/>
        </p:blipFill>
        <p:spPr>
          <a:xfrm>
            <a:off x="0" y="1484784"/>
            <a:ext cx="9144000" cy="1246802"/>
          </a:xfrm>
          <a:prstGeom prst="rect">
            <a:avLst/>
          </a:prstGeom>
        </p:spPr>
      </p:pic>
      <p:sp>
        <p:nvSpPr>
          <p:cNvPr id="8" name="Text Box 6">
            <a:extLst>
              <a:ext uri="{FF2B5EF4-FFF2-40B4-BE49-F238E27FC236}">
                <a16:creationId xmlns:a16="http://schemas.microsoft.com/office/drawing/2014/main" id="{D1DA2401-28E1-4D17-9F95-E3722F8B3CB1}"/>
              </a:ext>
            </a:extLst>
          </p:cNvPr>
          <p:cNvSpPr txBox="1">
            <a:spLocks noChangeArrowheads="1"/>
          </p:cNvSpPr>
          <p:nvPr/>
        </p:nvSpPr>
        <p:spPr bwMode="auto">
          <a:xfrm>
            <a:off x="457200" y="61722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000" dirty="0"/>
              <a:t>See </a:t>
            </a:r>
            <a:r>
              <a:rPr lang="en-US" altLang="en-US" sz="1800" dirty="0"/>
              <a:t>Handout</a:t>
            </a:r>
            <a:endParaRPr lang="en-US" altLang="en-US" sz="2000" dirty="0"/>
          </a:p>
        </p:txBody>
      </p:sp>
      <p:sp>
        <p:nvSpPr>
          <p:cNvPr id="30" name="Content Placeholder 2">
            <a:extLst>
              <a:ext uri="{FF2B5EF4-FFF2-40B4-BE49-F238E27FC236}">
                <a16:creationId xmlns:a16="http://schemas.microsoft.com/office/drawing/2014/main" id="{A65AACF2-58DA-4166-8B36-724BA716EB31}"/>
              </a:ext>
            </a:extLst>
          </p:cNvPr>
          <p:cNvSpPr txBox="1">
            <a:spLocks/>
          </p:cNvSpPr>
          <p:nvPr/>
        </p:nvSpPr>
        <p:spPr>
          <a:xfrm>
            <a:off x="302840" y="2780928"/>
            <a:ext cx="8229600" cy="38978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90000"/>
              </a:lnSpc>
              <a:spcBef>
                <a:spcPts val="0"/>
              </a:spcBef>
              <a:spcAft>
                <a:spcPts val="900"/>
              </a:spcAft>
              <a:buClr>
                <a:schemeClr val="tx1"/>
              </a:buClr>
              <a:buSzPct val="65000"/>
              <a:buNone/>
              <a:defRPr/>
            </a:pPr>
            <a:r>
              <a:rPr lang="en-US" sz="3000" b="1" dirty="0">
                <a:solidFill>
                  <a:srgbClr val="2E6A8C"/>
                </a:solidFill>
                <a:latin typeface="Calibri" panose="020F0502020204030204" pitchFamily="34" charset="0"/>
                <a:cs typeface="Calibri" panose="020F0502020204030204" pitchFamily="34" charset="0"/>
              </a:rPr>
              <a:t>A cultural resources survey will be completed.</a:t>
            </a:r>
          </a:p>
          <a:p>
            <a:pPr marL="0" indent="0" fontAlgn="auto">
              <a:lnSpc>
                <a:spcPct val="90000"/>
              </a:lnSpc>
              <a:spcBef>
                <a:spcPts val="0"/>
              </a:spcBef>
              <a:spcAft>
                <a:spcPts val="900"/>
              </a:spcAft>
              <a:buClr>
                <a:schemeClr val="tx1"/>
              </a:buClr>
              <a:buSzPct val="65000"/>
              <a:buNone/>
              <a:defRPr/>
            </a:pPr>
            <a:r>
              <a:rPr lang="en-US" sz="3000" b="1" dirty="0">
                <a:solidFill>
                  <a:srgbClr val="2E6A8C"/>
                </a:solidFill>
                <a:latin typeface="Calibri" panose="020F0502020204030204" pitchFamily="34" charset="0"/>
                <a:cs typeface="Calibri" panose="020F0502020204030204" pitchFamily="34" charset="0"/>
              </a:rPr>
              <a:t>The project is being reviewed to determine extent of stream and wetland impacts.</a:t>
            </a:r>
          </a:p>
          <a:p>
            <a:pPr marL="0" indent="0" fontAlgn="auto">
              <a:lnSpc>
                <a:spcPct val="90000"/>
              </a:lnSpc>
              <a:spcBef>
                <a:spcPts val="0"/>
              </a:spcBef>
              <a:spcAft>
                <a:spcPts val="600"/>
              </a:spcAft>
              <a:buClr>
                <a:schemeClr val="tx1"/>
              </a:buClr>
              <a:buSzPct val="65000"/>
              <a:buNone/>
              <a:defRPr/>
            </a:pPr>
            <a:r>
              <a:rPr lang="en-US" sz="3000" b="1" dirty="0">
                <a:solidFill>
                  <a:srgbClr val="2E6A8C"/>
                </a:solidFill>
                <a:latin typeface="Calibri" panose="020F0502020204030204" pitchFamily="34" charset="0"/>
                <a:cs typeface="Calibri" panose="020F0502020204030204" pitchFamily="34" charset="0"/>
              </a:rPr>
              <a:t>Endangered and Threatened Species:</a:t>
            </a:r>
          </a:p>
          <a:p>
            <a:pPr marL="342900" lvl="1" indent="-342900" algn="just" fontAlgn="auto">
              <a:lnSpc>
                <a:spcPct val="90000"/>
              </a:lnSpc>
              <a:spcBef>
                <a:spcPts val="0"/>
              </a:spcBef>
              <a:spcAft>
                <a:spcPts val="600"/>
              </a:spcAft>
              <a:defRPr/>
            </a:pPr>
            <a:r>
              <a:rPr lang="en-US" b="1" dirty="0">
                <a:solidFill>
                  <a:srgbClr val="2E6A8C"/>
                </a:solidFill>
                <a:latin typeface="Calibri" panose="020F0502020204030204" pitchFamily="34" charset="0"/>
                <a:cs typeface="Calibri" panose="020F0502020204030204" pitchFamily="34" charset="0"/>
              </a:rPr>
              <a:t>Birds: Whooping Crane, Red Knot</a:t>
            </a:r>
          </a:p>
          <a:p>
            <a:pPr marL="342900" lvl="1" indent="-342900" algn="just" fontAlgn="auto">
              <a:lnSpc>
                <a:spcPct val="90000"/>
              </a:lnSpc>
              <a:spcBef>
                <a:spcPts val="0"/>
              </a:spcBef>
              <a:spcAft>
                <a:spcPts val="600"/>
              </a:spcAft>
              <a:defRPr/>
            </a:pPr>
            <a:r>
              <a:rPr lang="en-US" b="1" dirty="0">
                <a:solidFill>
                  <a:srgbClr val="2E6A8C"/>
                </a:solidFill>
                <a:latin typeface="Calibri" panose="020F0502020204030204" pitchFamily="34" charset="0"/>
                <a:cs typeface="Calibri" panose="020F0502020204030204" pitchFamily="34" charset="0"/>
              </a:rPr>
              <a:t>Mammals:  Northern Long-Eared Bat </a:t>
            </a:r>
          </a:p>
          <a:p>
            <a:pPr marL="0" lvl="0" indent="0" fontAlgn="auto">
              <a:spcBef>
                <a:spcPts val="0"/>
              </a:spcBef>
              <a:spcAft>
                <a:spcPts val="600"/>
              </a:spcAft>
              <a:buNone/>
              <a:defRPr/>
            </a:pPr>
            <a:r>
              <a:rPr lang="en-US" sz="3000" b="1" dirty="0">
                <a:solidFill>
                  <a:srgbClr val="2E6A8C"/>
                </a:solidFill>
                <a:latin typeface="Calibri" panose="020F0502020204030204" pitchFamily="34" charset="0"/>
                <a:cs typeface="Calibri" panose="020F0502020204030204" pitchFamily="34" charset="0"/>
              </a:rPr>
              <a:t>Parks/Recreation Resources and Visual impacts  are being evaluated.</a:t>
            </a:r>
          </a:p>
          <a:p>
            <a:pPr marL="0" lvl="0" indent="0" algn="just" fontAlgn="auto">
              <a:spcAft>
                <a:spcPts val="0"/>
              </a:spcAft>
              <a:buNone/>
              <a:defRPr/>
            </a:pPr>
            <a:endParaRPr kumimoji="0" lang="en-US" sz="1800" b="0" i="0" u="none" strike="noStrike" kern="1200" cap="none" spc="0" normalizeH="0" baseline="0" noProof="0" dirty="0">
              <a:ln>
                <a:noFill/>
              </a:ln>
              <a:solidFill>
                <a:srgbClr val="2E6A8C"/>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9D26DA47-654A-4341-86D9-29F9EA94F38A}"/>
              </a:ext>
            </a:extLst>
          </p:cNvPr>
          <p:cNvGrpSpPr/>
          <p:nvPr/>
        </p:nvGrpSpPr>
        <p:grpSpPr>
          <a:xfrm>
            <a:off x="0" y="0"/>
            <a:ext cx="9144000" cy="1828800"/>
            <a:chOff x="0" y="0"/>
            <a:chExt cx="9144000" cy="1828800"/>
          </a:xfrm>
        </p:grpSpPr>
        <p:sp>
          <p:nvSpPr>
            <p:cNvPr id="7" name="object 4">
              <a:extLst>
                <a:ext uri="{FF2B5EF4-FFF2-40B4-BE49-F238E27FC236}">
                  <a16:creationId xmlns:a16="http://schemas.microsoft.com/office/drawing/2014/main" id="{9958C774-D8A4-4287-9CB6-7F273369FD62}"/>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9" name="Rectangle 3">
              <a:extLst>
                <a:ext uri="{FF2B5EF4-FFF2-40B4-BE49-F238E27FC236}">
                  <a16:creationId xmlns:a16="http://schemas.microsoft.com/office/drawing/2014/main" id="{20EBC0E8-F51B-47FD-ABC0-01D53864BF5A}"/>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Environmental, Social and Economic Concerns</a:t>
              </a:r>
              <a:endParaRPr lang="en-US" altLang="en-US" sz="4800" kern="0" dirty="0">
                <a:effectLst/>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850900223"/>
      </p:ext>
    </p:extLst>
  </p:cSld>
  <p:clrMapOvr>
    <a:masterClrMapping/>
  </p:clrMapOvr>
  <p:transition advTm="52123"/>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ream running through a forest&#10;&#10;Description automatically generated">
            <a:extLst>
              <a:ext uri="{FF2B5EF4-FFF2-40B4-BE49-F238E27FC236}">
                <a16:creationId xmlns:a16="http://schemas.microsoft.com/office/drawing/2014/main" id="{8D49326C-4CE7-C8B7-F606-6D5CB63D0C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775" b="44750"/>
          <a:stretch/>
        </p:blipFill>
        <p:spPr>
          <a:xfrm>
            <a:off x="0" y="1426087"/>
            <a:ext cx="9144000" cy="1246802"/>
          </a:xfrm>
          <a:prstGeom prst="rect">
            <a:avLst/>
          </a:prstGeom>
        </p:spPr>
      </p:pic>
      <p:sp>
        <p:nvSpPr>
          <p:cNvPr id="8" name="Text Box 6">
            <a:extLst>
              <a:ext uri="{FF2B5EF4-FFF2-40B4-BE49-F238E27FC236}">
                <a16:creationId xmlns:a16="http://schemas.microsoft.com/office/drawing/2014/main" id="{D1DA2401-28E1-4D17-9F95-E3722F8B3CB1}"/>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
        <p:nvSpPr>
          <p:cNvPr id="10" name="Content Placeholder 2">
            <a:extLst>
              <a:ext uri="{FF2B5EF4-FFF2-40B4-BE49-F238E27FC236}">
                <a16:creationId xmlns:a16="http://schemas.microsoft.com/office/drawing/2014/main" id="{B462DCFF-AC41-451E-B7F2-F157D70B832F}"/>
              </a:ext>
            </a:extLst>
          </p:cNvPr>
          <p:cNvSpPr txBox="1">
            <a:spLocks/>
          </p:cNvSpPr>
          <p:nvPr/>
        </p:nvSpPr>
        <p:spPr>
          <a:xfrm>
            <a:off x="228600" y="2888940"/>
            <a:ext cx="8686800" cy="32810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600"/>
              </a:spcAft>
              <a:buSzPct val="65000"/>
              <a:buNone/>
              <a:defRPr/>
            </a:pPr>
            <a:r>
              <a:rPr lang="en-US" b="1" dirty="0">
                <a:solidFill>
                  <a:srgbClr val="2E6A8C"/>
                </a:solidFill>
                <a:latin typeface="Calibri" panose="020F0502020204030204" pitchFamily="34" charset="0"/>
                <a:cs typeface="Calibri" panose="020F0502020204030204" pitchFamily="34" charset="0"/>
              </a:rPr>
              <a:t>This project is being developed in accordance with applicable State and Federal environmental regulations.</a:t>
            </a:r>
          </a:p>
          <a:p>
            <a:pPr marL="0" indent="0" fontAlgn="auto">
              <a:spcBef>
                <a:spcPts val="600"/>
              </a:spcBef>
              <a:spcAft>
                <a:spcPts val="0"/>
              </a:spcAft>
              <a:buSzPct val="65000"/>
              <a:buNone/>
              <a:defRPr/>
            </a:pPr>
            <a:r>
              <a:rPr lang="en-US" b="1" dirty="0">
                <a:solidFill>
                  <a:srgbClr val="2E6A8C"/>
                </a:solidFill>
                <a:latin typeface="Calibri" panose="020F0502020204030204" pitchFamily="34" charset="0"/>
                <a:cs typeface="Calibri" panose="020F0502020204030204" pitchFamily="34" charset="0"/>
              </a:rPr>
              <a:t>National Environmental Policy Act of 1969 (NEPA), as amended.  Coordination has been initiated with State &amp; Federal resource agencies.</a:t>
            </a:r>
          </a:p>
        </p:txBody>
      </p:sp>
      <p:grpSp>
        <p:nvGrpSpPr>
          <p:cNvPr id="5" name="Group 4">
            <a:extLst>
              <a:ext uri="{FF2B5EF4-FFF2-40B4-BE49-F238E27FC236}">
                <a16:creationId xmlns:a16="http://schemas.microsoft.com/office/drawing/2014/main" id="{7767666C-FAF2-4AD7-9F06-D3DEB115B72F}"/>
              </a:ext>
            </a:extLst>
          </p:cNvPr>
          <p:cNvGrpSpPr/>
          <p:nvPr/>
        </p:nvGrpSpPr>
        <p:grpSpPr>
          <a:xfrm>
            <a:off x="0" y="0"/>
            <a:ext cx="9144000" cy="1828800"/>
            <a:chOff x="0" y="0"/>
            <a:chExt cx="9144000" cy="1828800"/>
          </a:xfrm>
        </p:grpSpPr>
        <p:sp>
          <p:nvSpPr>
            <p:cNvPr id="7" name="object 4">
              <a:extLst>
                <a:ext uri="{FF2B5EF4-FFF2-40B4-BE49-F238E27FC236}">
                  <a16:creationId xmlns:a16="http://schemas.microsoft.com/office/drawing/2014/main" id="{C5C7193A-114C-413A-98C9-A47AEC0D3FAD}"/>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9" name="Rectangle 3">
              <a:extLst>
                <a:ext uri="{FF2B5EF4-FFF2-40B4-BE49-F238E27FC236}">
                  <a16:creationId xmlns:a16="http://schemas.microsoft.com/office/drawing/2014/main" id="{6AEB3D01-F9EC-4AC3-9ECD-507A84BD0E2E}"/>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Environmental, Social and Economic Concerns</a:t>
              </a:r>
              <a:endParaRPr lang="en-US" altLang="en-US" sz="4800" kern="0" dirty="0">
                <a:effectLst/>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116063019"/>
      </p:ext>
    </p:extLst>
  </p:cSld>
  <p:clrMapOvr>
    <a:masterClrMapping/>
  </p:clrMapOvr>
  <p:transition advTm="52123"/>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457200" y="1828800"/>
            <a:ext cx="8229600" cy="4572000"/>
          </a:xfrm>
          <a:prstGeom prst="rect">
            <a:avLst/>
          </a:prstGeom>
        </p:spPr>
        <p:txBody>
          <a:bodyPr vert="horz" lIns="91440" tIns="91440" rIns="91440" bIns="0" anchor="t" anchorCtr="0">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fontAlgn="auto">
              <a:spcBef>
                <a:spcPts val="0"/>
              </a:spcBef>
              <a:spcAft>
                <a:spcPts val="600"/>
              </a:spcAft>
              <a:buClr>
                <a:schemeClr val="tx1"/>
              </a:buClr>
              <a:buNone/>
              <a:defRPr/>
            </a:pPr>
            <a:r>
              <a:rPr lang="en-US" altLang="en-US" b="1" u="sng" dirty="0">
                <a:solidFill>
                  <a:srgbClr val="2E6A8C"/>
                </a:solidFill>
                <a:latin typeface="Calibri" panose="020F0502020204030204" pitchFamily="34" charset="0"/>
                <a:cs typeface="Calibri" panose="020F0502020204030204" pitchFamily="34" charset="0"/>
              </a:rPr>
              <a:t>2025</a:t>
            </a:r>
          </a:p>
          <a:p>
            <a:pPr marL="0" indent="0" fontAlgn="auto">
              <a:spcBef>
                <a:spcPts val="0"/>
              </a:spcBef>
              <a:spcAft>
                <a:spcPts val="120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Landowners adjacent to the project will be contacted individually by SDDOT / FHU to schedule a meeting</a:t>
            </a:r>
          </a:p>
          <a:p>
            <a:pPr marL="0" indent="0" fontAlgn="auto">
              <a:spcBef>
                <a:spcPts val="0"/>
              </a:spcBef>
              <a:spcAft>
                <a:spcPts val="0"/>
              </a:spcAft>
              <a:buClr>
                <a:schemeClr val="tx1"/>
              </a:buClr>
              <a:buNone/>
              <a:defRPr/>
            </a:pPr>
            <a:r>
              <a:rPr lang="en-US" altLang="en-US" b="1" u="sng" dirty="0">
                <a:solidFill>
                  <a:srgbClr val="2E6A8C"/>
                </a:solidFill>
                <a:latin typeface="Calibri" panose="020F0502020204030204" pitchFamily="34" charset="0"/>
                <a:cs typeface="Calibri" panose="020F0502020204030204" pitchFamily="34" charset="0"/>
              </a:rPr>
              <a:t>Discussion Items</a:t>
            </a:r>
          </a:p>
          <a:p>
            <a:pPr marL="0" indent="0" fontAlgn="auto">
              <a:spcBef>
                <a:spcPts val="0"/>
              </a:spcBef>
              <a:spcAft>
                <a:spcPts val="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Driveway locations/widths</a:t>
            </a:r>
          </a:p>
          <a:p>
            <a:pPr marL="0" indent="0" fontAlgn="auto">
              <a:spcBef>
                <a:spcPts val="0"/>
              </a:spcBef>
              <a:spcAft>
                <a:spcPts val="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Fences</a:t>
            </a:r>
          </a:p>
          <a:p>
            <a:pPr marL="0" indent="0" fontAlgn="auto">
              <a:spcBef>
                <a:spcPts val="0"/>
              </a:spcBef>
              <a:spcAft>
                <a:spcPts val="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Drainage</a:t>
            </a:r>
          </a:p>
          <a:p>
            <a:pPr marL="0" indent="0" fontAlgn="auto">
              <a:spcBef>
                <a:spcPts val="0"/>
              </a:spcBef>
              <a:spcAft>
                <a:spcPts val="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Trees</a:t>
            </a:r>
          </a:p>
          <a:p>
            <a:pPr marL="0" indent="0" fontAlgn="auto">
              <a:spcBef>
                <a:spcPts val="0"/>
              </a:spcBef>
              <a:spcAft>
                <a:spcPts val="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Temporary Easements or ROW acquisition</a:t>
            </a: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15" name="Group 14">
            <a:extLst>
              <a:ext uri="{FF2B5EF4-FFF2-40B4-BE49-F238E27FC236}">
                <a16:creationId xmlns:a16="http://schemas.microsoft.com/office/drawing/2014/main" id="{86304CFD-3B1F-4937-891C-2626DBA9FE8B}"/>
              </a:ext>
            </a:extLst>
          </p:cNvPr>
          <p:cNvGrpSpPr/>
          <p:nvPr/>
        </p:nvGrpSpPr>
        <p:grpSpPr>
          <a:xfrm>
            <a:off x="0" y="0"/>
            <a:ext cx="9144000" cy="1828800"/>
            <a:chOff x="0" y="0"/>
            <a:chExt cx="9144000" cy="1828800"/>
          </a:xfrm>
        </p:grpSpPr>
        <p:sp>
          <p:nvSpPr>
            <p:cNvPr id="16" name="object 4">
              <a:extLst>
                <a:ext uri="{FF2B5EF4-FFF2-40B4-BE49-F238E27FC236}">
                  <a16:creationId xmlns:a16="http://schemas.microsoft.com/office/drawing/2014/main" id="{6B0E53E7-C02F-4F01-91D4-4741612C6E4F}"/>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17" name="Rectangle 3">
              <a:extLst>
                <a:ext uri="{FF2B5EF4-FFF2-40B4-BE49-F238E27FC236}">
                  <a16:creationId xmlns:a16="http://schemas.microsoft.com/office/drawing/2014/main" id="{FE5BC36D-1E72-408B-BA64-B1C9C13C5C99}"/>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576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Landowner Meetings</a:t>
              </a:r>
              <a:endParaRPr lang="en-US" altLang="en-US" sz="4800" kern="0" dirty="0">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82849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029200"/>
            <a:ext cx="8229600" cy="1107996"/>
          </a:xfrm>
          <a:prstGeom prst="rect">
            <a:avLst/>
          </a:prstGeom>
          <a:noFill/>
        </p:spPr>
        <p:txBody>
          <a:bodyPr wrap="square" rtlCol="0">
            <a:spAutoFit/>
          </a:bodyPr>
          <a:lstStyle/>
          <a:p>
            <a:pPr>
              <a:spcBef>
                <a:spcPts val="0"/>
              </a:spcBef>
              <a:spcAft>
                <a:spcPts val="1200"/>
              </a:spcAft>
            </a:pPr>
            <a:r>
              <a:rPr lang="en-US" sz="2800" b="1" dirty="0">
                <a:latin typeface="Arial (Body)"/>
              </a:rPr>
              <a:t>Estimated Cost:  $7.8 million</a:t>
            </a:r>
          </a:p>
          <a:p>
            <a:r>
              <a:rPr lang="en-US" sz="2800" b="1" dirty="0">
                <a:latin typeface="Arial (Body)"/>
              </a:rPr>
              <a:t>Final Surfacing is planned for 2019</a:t>
            </a:r>
          </a:p>
        </p:txBody>
      </p:sp>
      <p:sp>
        <p:nvSpPr>
          <p:cNvPr id="7" name="Rectangle 3"/>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Tentative Project Schedule</a:t>
            </a:r>
          </a:p>
        </p:txBody>
      </p:sp>
      <p:sp>
        <p:nvSpPr>
          <p:cNvPr id="3" name="Rectangle 2">
            <a:extLst>
              <a:ext uri="{FF2B5EF4-FFF2-40B4-BE49-F238E27FC236}">
                <a16:creationId xmlns:a16="http://schemas.microsoft.com/office/drawing/2014/main" id="{45AA24C8-E5B6-4110-BF75-091B5DD305FC}"/>
              </a:ext>
            </a:extLst>
          </p:cNvPr>
          <p:cNvSpPr/>
          <p:nvPr/>
        </p:nvSpPr>
        <p:spPr>
          <a:xfrm>
            <a:off x="2217028" y="1024234"/>
            <a:ext cx="4709944" cy="461665"/>
          </a:xfrm>
          <a:prstGeom prst="rect">
            <a:avLst/>
          </a:prstGeom>
        </p:spPr>
        <p:txBody>
          <a:bodyPr wrap="none" anchor="ctr">
            <a:spAutoFit/>
          </a:bodyPr>
          <a:lstStyle/>
          <a:p>
            <a:pPr algn="ctr" eaLnBrk="1" hangingPunct="1">
              <a:defRPr/>
            </a:pPr>
            <a:r>
              <a:rPr lang="en-US" sz="2400" b="1" dirty="0">
                <a:solidFill>
                  <a:srgbClr val="2E6A8C"/>
                </a:solidFill>
              </a:rPr>
              <a:t>Dependent on Federal Funding</a:t>
            </a:r>
            <a:endParaRPr lang="en-US" altLang="en-US" sz="2400" b="1" kern="0" dirty="0">
              <a:solidFill>
                <a:srgbClr val="2E6A8C"/>
              </a:solidFill>
            </a:endParaRPr>
          </a:p>
        </p:txBody>
      </p:sp>
      <p:grpSp>
        <p:nvGrpSpPr>
          <p:cNvPr id="32" name="Group 31">
            <a:extLst>
              <a:ext uri="{FF2B5EF4-FFF2-40B4-BE49-F238E27FC236}">
                <a16:creationId xmlns:a16="http://schemas.microsoft.com/office/drawing/2014/main" id="{97099A90-DD47-5565-A801-C19AD42384DD}"/>
              </a:ext>
            </a:extLst>
          </p:cNvPr>
          <p:cNvGrpSpPr/>
          <p:nvPr/>
        </p:nvGrpSpPr>
        <p:grpSpPr>
          <a:xfrm>
            <a:off x="336698" y="1601090"/>
            <a:ext cx="8496300" cy="2050934"/>
            <a:chOff x="323850" y="2062142"/>
            <a:chExt cx="5042532" cy="2733993"/>
          </a:xfrm>
        </p:grpSpPr>
        <p:grpSp>
          <p:nvGrpSpPr>
            <p:cNvPr id="45" name="object 3">
              <a:extLst>
                <a:ext uri="{FF2B5EF4-FFF2-40B4-BE49-F238E27FC236}">
                  <a16:creationId xmlns:a16="http://schemas.microsoft.com/office/drawing/2014/main" id="{EE3AE3B3-161A-46A4-91A6-04C7D1E7C189}"/>
                </a:ext>
              </a:extLst>
            </p:cNvPr>
            <p:cNvGrpSpPr/>
            <p:nvPr/>
          </p:nvGrpSpPr>
          <p:grpSpPr>
            <a:xfrm>
              <a:off x="325756" y="2062142"/>
              <a:ext cx="1588433" cy="2733993"/>
              <a:chOff x="1028700" y="3724201"/>
              <a:chExt cx="3810000" cy="5467985"/>
            </a:xfrm>
          </p:grpSpPr>
          <p:sp>
            <p:nvSpPr>
              <p:cNvPr id="46" name="object 4">
                <a:extLst>
                  <a:ext uri="{FF2B5EF4-FFF2-40B4-BE49-F238E27FC236}">
                    <a16:creationId xmlns:a16="http://schemas.microsoft.com/office/drawing/2014/main" id="{563B54FF-835F-4D49-A774-CFD9312C8771}"/>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47" name="object 5">
                <a:extLst>
                  <a:ext uri="{FF2B5EF4-FFF2-40B4-BE49-F238E27FC236}">
                    <a16:creationId xmlns:a16="http://schemas.microsoft.com/office/drawing/2014/main" id="{6A8A1784-89E3-4528-BF29-4FEBC2CDD7C4}"/>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48" name="object 6">
              <a:extLst>
                <a:ext uri="{FF2B5EF4-FFF2-40B4-BE49-F238E27FC236}">
                  <a16:creationId xmlns:a16="http://schemas.microsoft.com/office/drawing/2014/main" id="{EE3D4C7A-FDD6-49E5-B835-1F4D420BD067}"/>
                </a:ext>
              </a:extLst>
            </p:cNvPr>
            <p:cNvGrpSpPr/>
            <p:nvPr/>
          </p:nvGrpSpPr>
          <p:grpSpPr>
            <a:xfrm>
              <a:off x="2051852" y="2062142"/>
              <a:ext cx="1588433" cy="2733993"/>
              <a:chOff x="5168899" y="3724201"/>
              <a:chExt cx="3810000" cy="5467985"/>
            </a:xfrm>
          </p:grpSpPr>
          <p:sp>
            <p:nvSpPr>
              <p:cNvPr id="49" name="object 7">
                <a:extLst>
                  <a:ext uri="{FF2B5EF4-FFF2-40B4-BE49-F238E27FC236}">
                    <a16:creationId xmlns:a16="http://schemas.microsoft.com/office/drawing/2014/main" id="{71A27931-98E6-4365-9CFF-CE6E12B28BA1}"/>
                  </a:ext>
                </a:extLst>
              </p:cNvPr>
              <p:cNvSpPr/>
              <p:nvPr/>
            </p:nvSpPr>
            <p:spPr>
              <a:xfrm>
                <a:off x="5168899"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0" name="object 8">
                <a:extLst>
                  <a:ext uri="{FF2B5EF4-FFF2-40B4-BE49-F238E27FC236}">
                    <a16:creationId xmlns:a16="http://schemas.microsoft.com/office/drawing/2014/main" id="{0781E10B-A66D-4108-9BD0-446E0DAD852D}"/>
                  </a:ext>
                </a:extLst>
              </p:cNvPr>
              <p:cNvSpPr/>
              <p:nvPr/>
            </p:nvSpPr>
            <p:spPr>
              <a:xfrm>
                <a:off x="67614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51" name="Group 50">
              <a:extLst>
                <a:ext uri="{FF2B5EF4-FFF2-40B4-BE49-F238E27FC236}">
                  <a16:creationId xmlns:a16="http://schemas.microsoft.com/office/drawing/2014/main" id="{280EB312-6081-434F-AFF9-22047C35C8CE}"/>
                </a:ext>
              </a:extLst>
            </p:cNvPr>
            <p:cNvGrpSpPr/>
            <p:nvPr/>
          </p:nvGrpSpPr>
          <p:grpSpPr>
            <a:xfrm>
              <a:off x="3777949" y="2062142"/>
              <a:ext cx="1588433" cy="2733715"/>
              <a:chOff x="9309099" y="3724201"/>
              <a:chExt cx="3810000" cy="5467429"/>
            </a:xfrm>
          </p:grpSpPr>
          <p:sp>
            <p:nvSpPr>
              <p:cNvPr id="52" name="object 10">
                <a:extLst>
                  <a:ext uri="{FF2B5EF4-FFF2-40B4-BE49-F238E27FC236}">
                    <a16:creationId xmlns:a16="http://schemas.microsoft.com/office/drawing/2014/main" id="{C138CA3C-586C-4304-8515-D05B01876D03}"/>
                  </a:ext>
                </a:extLst>
              </p:cNvPr>
              <p:cNvSpPr/>
              <p:nvPr/>
            </p:nvSpPr>
            <p:spPr>
              <a:xfrm>
                <a:off x="9309099"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3" name="object 11">
                <a:extLst>
                  <a:ext uri="{FF2B5EF4-FFF2-40B4-BE49-F238E27FC236}">
                    <a16:creationId xmlns:a16="http://schemas.microsoft.com/office/drawing/2014/main" id="{1BBF0F22-A0ED-4435-9025-D51A40ED5457}"/>
                  </a:ext>
                </a:extLst>
              </p:cNvPr>
              <p:cNvSpPr/>
              <p:nvPr/>
            </p:nvSpPr>
            <p:spPr>
              <a:xfrm>
                <a:off x="109016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sp>
          <p:nvSpPr>
            <p:cNvPr id="57" name="object 15">
              <a:extLst>
                <a:ext uri="{FF2B5EF4-FFF2-40B4-BE49-F238E27FC236}">
                  <a16:creationId xmlns:a16="http://schemas.microsoft.com/office/drawing/2014/main" id="{0CB232B9-3424-45C2-9523-55271B4DCC93}"/>
                </a:ext>
              </a:extLst>
            </p:cNvPr>
            <p:cNvSpPr txBox="1">
              <a:spLocks/>
            </p:cNvSpPr>
            <p:nvPr/>
          </p:nvSpPr>
          <p:spPr>
            <a:xfrm>
              <a:off x="323850" y="2543191"/>
              <a:ext cx="1585891" cy="1095792"/>
            </a:xfrm>
            <a:prstGeom prst="rect">
              <a:avLst/>
            </a:prstGeom>
          </p:spPr>
          <p:txBody>
            <a:bodyPr vert="horz" wrap="square" lIns="0" tIns="6350" rIns="0" bIns="0" rtlCol="0">
              <a:spAutoFit/>
            </a:bodyPr>
            <a:lstStyle/>
            <a:p>
              <a:pPr algn="ctr">
                <a:spcBef>
                  <a:spcPts val="0"/>
                </a:spcBef>
                <a:spcAft>
                  <a:spcPts val="600"/>
                </a:spcAft>
              </a:pPr>
              <a:r>
                <a:rPr lang="en-US" sz="2400" b="1" spc="-10" dirty="0">
                  <a:solidFill>
                    <a:srgbClr val="FFFFFF"/>
                  </a:solidFill>
                  <a:cs typeface="Calibri"/>
                </a:rPr>
                <a:t>2024</a:t>
              </a:r>
              <a:endParaRPr sz="2400" dirty="0">
                <a:cs typeface="Calibri"/>
              </a:endParaRPr>
            </a:p>
            <a:p>
              <a:pPr marL="6350" marR="2540" algn="ctr">
                <a:spcBef>
                  <a:spcPts val="0"/>
                </a:spcBef>
              </a:pPr>
              <a:r>
                <a:rPr lang="en-US" sz="2400" dirty="0">
                  <a:solidFill>
                    <a:srgbClr val="FFFFFF"/>
                  </a:solidFill>
                  <a:cs typeface="Lucida Sans Unicode"/>
                </a:rPr>
                <a:t>Preliminary Design</a:t>
              </a:r>
            </a:p>
          </p:txBody>
        </p:sp>
        <p:sp>
          <p:nvSpPr>
            <p:cNvPr id="61" name="object 15">
              <a:extLst>
                <a:ext uri="{FF2B5EF4-FFF2-40B4-BE49-F238E27FC236}">
                  <a16:creationId xmlns:a16="http://schemas.microsoft.com/office/drawing/2014/main" id="{FC53B562-6C92-4C7D-B9B3-4F8EB91309F6}"/>
                </a:ext>
              </a:extLst>
            </p:cNvPr>
            <p:cNvSpPr txBox="1">
              <a:spLocks/>
            </p:cNvSpPr>
            <p:nvPr/>
          </p:nvSpPr>
          <p:spPr>
            <a:xfrm>
              <a:off x="2054606" y="2543191"/>
              <a:ext cx="1585891" cy="1095792"/>
            </a:xfrm>
            <a:prstGeom prst="rect">
              <a:avLst/>
            </a:prstGeom>
          </p:spPr>
          <p:txBody>
            <a:bodyPr vert="horz" wrap="square" lIns="0" tIns="6350" rIns="0" bIns="0" rtlCol="0">
              <a:spAutoFit/>
            </a:bodyPr>
            <a:lstStyle/>
            <a:p>
              <a:pPr algn="ctr">
                <a:spcBef>
                  <a:spcPts val="0"/>
                </a:spcBef>
                <a:spcAft>
                  <a:spcPts val="600"/>
                </a:spcAft>
              </a:pPr>
              <a:r>
                <a:rPr lang="en-US" sz="2400" b="1" spc="-10" dirty="0">
                  <a:solidFill>
                    <a:srgbClr val="FFFFFF"/>
                  </a:solidFill>
                  <a:cs typeface="Calibri"/>
                </a:rPr>
                <a:t>Late 2024</a:t>
              </a:r>
              <a:endParaRPr sz="2400" dirty="0">
                <a:cs typeface="Calibri"/>
              </a:endParaRPr>
            </a:p>
            <a:p>
              <a:pPr marL="6350" marR="2540" algn="ctr">
                <a:spcBef>
                  <a:spcPts val="0"/>
                </a:spcBef>
              </a:pPr>
              <a:r>
                <a:rPr lang="en-US" sz="2400" dirty="0">
                  <a:solidFill>
                    <a:srgbClr val="FFFFFF"/>
                  </a:solidFill>
                  <a:cs typeface="Lucida Sans Unicode"/>
                </a:rPr>
                <a:t>Public Meeting</a:t>
              </a:r>
            </a:p>
          </p:txBody>
        </p:sp>
        <p:sp>
          <p:nvSpPr>
            <p:cNvPr id="62" name="object 15">
              <a:extLst>
                <a:ext uri="{FF2B5EF4-FFF2-40B4-BE49-F238E27FC236}">
                  <a16:creationId xmlns:a16="http://schemas.microsoft.com/office/drawing/2014/main" id="{446543B5-75ED-4BFD-84BC-1C44D67579B0}"/>
                </a:ext>
              </a:extLst>
            </p:cNvPr>
            <p:cNvSpPr txBox="1">
              <a:spLocks/>
            </p:cNvSpPr>
            <p:nvPr/>
          </p:nvSpPr>
          <p:spPr>
            <a:xfrm>
              <a:off x="3777738" y="2543191"/>
              <a:ext cx="1585891" cy="1485559"/>
            </a:xfrm>
            <a:prstGeom prst="rect">
              <a:avLst/>
            </a:prstGeom>
          </p:spPr>
          <p:txBody>
            <a:bodyPr vert="horz" wrap="square" lIns="0" tIns="6350" rIns="0" bIns="0" rtlCol="0">
              <a:spAutoFit/>
            </a:bodyPr>
            <a:lstStyle/>
            <a:p>
              <a:pPr algn="ctr">
                <a:spcBef>
                  <a:spcPts val="0"/>
                </a:spcBef>
                <a:spcAft>
                  <a:spcPts val="0"/>
                </a:spcAft>
              </a:pPr>
              <a:r>
                <a:rPr lang="en-US" sz="2400" b="1" spc="-10" dirty="0">
                  <a:solidFill>
                    <a:srgbClr val="FFFFFF"/>
                  </a:solidFill>
                  <a:cs typeface="Calibri"/>
                </a:rPr>
                <a:t>2025</a:t>
              </a:r>
              <a:endParaRPr lang="en-US" sz="2400" dirty="0">
                <a:cs typeface="Calibri"/>
              </a:endParaRPr>
            </a:p>
            <a:p>
              <a:pPr marL="6350" marR="2540" algn="ctr">
                <a:spcBef>
                  <a:spcPts val="0"/>
                </a:spcBef>
              </a:pPr>
              <a:r>
                <a:rPr lang="en-US" sz="2400" dirty="0">
                  <a:solidFill>
                    <a:srgbClr val="FFFFFF"/>
                  </a:solidFill>
                  <a:cs typeface="Lucida Sans Unicode"/>
                </a:rPr>
                <a:t>Landowner Meeting</a:t>
              </a:r>
            </a:p>
          </p:txBody>
        </p:sp>
      </p:grpSp>
      <p:grpSp>
        <p:nvGrpSpPr>
          <p:cNvPr id="33" name="Group 32">
            <a:extLst>
              <a:ext uri="{FF2B5EF4-FFF2-40B4-BE49-F238E27FC236}">
                <a16:creationId xmlns:a16="http://schemas.microsoft.com/office/drawing/2014/main" id="{4B894A54-39AD-266A-07E4-C30921757977}"/>
              </a:ext>
            </a:extLst>
          </p:cNvPr>
          <p:cNvGrpSpPr/>
          <p:nvPr/>
        </p:nvGrpSpPr>
        <p:grpSpPr>
          <a:xfrm>
            <a:off x="336698" y="3850436"/>
            <a:ext cx="8496300" cy="2050934"/>
            <a:chOff x="323850" y="2062142"/>
            <a:chExt cx="5042532" cy="2733993"/>
          </a:xfrm>
        </p:grpSpPr>
        <p:grpSp>
          <p:nvGrpSpPr>
            <p:cNvPr id="34" name="object 3">
              <a:extLst>
                <a:ext uri="{FF2B5EF4-FFF2-40B4-BE49-F238E27FC236}">
                  <a16:creationId xmlns:a16="http://schemas.microsoft.com/office/drawing/2014/main" id="{EA4AFAEC-C8AA-7867-C319-DF25FE4DAB9B}"/>
                </a:ext>
              </a:extLst>
            </p:cNvPr>
            <p:cNvGrpSpPr/>
            <p:nvPr/>
          </p:nvGrpSpPr>
          <p:grpSpPr>
            <a:xfrm>
              <a:off x="325756" y="2062142"/>
              <a:ext cx="1588433" cy="2733993"/>
              <a:chOff x="1028700" y="3724201"/>
              <a:chExt cx="3810000" cy="5467985"/>
            </a:xfrm>
          </p:grpSpPr>
          <p:sp>
            <p:nvSpPr>
              <p:cNvPr id="44" name="object 4">
                <a:extLst>
                  <a:ext uri="{FF2B5EF4-FFF2-40B4-BE49-F238E27FC236}">
                    <a16:creationId xmlns:a16="http://schemas.microsoft.com/office/drawing/2014/main" id="{5A353F03-995A-9D42-5DA7-C0349B8856CC}"/>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8" name="object 5">
                <a:extLst>
                  <a:ext uri="{FF2B5EF4-FFF2-40B4-BE49-F238E27FC236}">
                    <a16:creationId xmlns:a16="http://schemas.microsoft.com/office/drawing/2014/main" id="{D824AC01-A749-526B-F3F6-CBC17A5AB748}"/>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35" name="object 6">
              <a:extLst>
                <a:ext uri="{FF2B5EF4-FFF2-40B4-BE49-F238E27FC236}">
                  <a16:creationId xmlns:a16="http://schemas.microsoft.com/office/drawing/2014/main" id="{75AAAAAF-8273-E274-7838-A8A29D65B0FD}"/>
                </a:ext>
              </a:extLst>
            </p:cNvPr>
            <p:cNvGrpSpPr/>
            <p:nvPr/>
          </p:nvGrpSpPr>
          <p:grpSpPr>
            <a:xfrm>
              <a:off x="2051852" y="2062142"/>
              <a:ext cx="1588433" cy="2733993"/>
              <a:chOff x="5168899" y="3724201"/>
              <a:chExt cx="3810000" cy="5467985"/>
            </a:xfrm>
          </p:grpSpPr>
          <p:sp>
            <p:nvSpPr>
              <p:cNvPr id="42" name="object 7">
                <a:extLst>
                  <a:ext uri="{FF2B5EF4-FFF2-40B4-BE49-F238E27FC236}">
                    <a16:creationId xmlns:a16="http://schemas.microsoft.com/office/drawing/2014/main" id="{2FF113E0-6DF2-BE48-6D99-DEE7EAAF00B3}"/>
                  </a:ext>
                </a:extLst>
              </p:cNvPr>
              <p:cNvSpPr/>
              <p:nvPr/>
            </p:nvSpPr>
            <p:spPr>
              <a:xfrm>
                <a:off x="5168899"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43" name="object 8">
                <a:extLst>
                  <a:ext uri="{FF2B5EF4-FFF2-40B4-BE49-F238E27FC236}">
                    <a16:creationId xmlns:a16="http://schemas.microsoft.com/office/drawing/2014/main" id="{A9D75ECA-3BBB-5D48-A60B-326B42D1677B}"/>
                  </a:ext>
                </a:extLst>
              </p:cNvPr>
              <p:cNvSpPr/>
              <p:nvPr/>
            </p:nvSpPr>
            <p:spPr>
              <a:xfrm>
                <a:off x="67614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36" name="Group 35">
              <a:extLst>
                <a:ext uri="{FF2B5EF4-FFF2-40B4-BE49-F238E27FC236}">
                  <a16:creationId xmlns:a16="http://schemas.microsoft.com/office/drawing/2014/main" id="{61D83D53-C95F-1B47-F226-0E2A04FBADB6}"/>
                </a:ext>
              </a:extLst>
            </p:cNvPr>
            <p:cNvGrpSpPr/>
            <p:nvPr/>
          </p:nvGrpSpPr>
          <p:grpSpPr>
            <a:xfrm>
              <a:off x="3777949" y="2062142"/>
              <a:ext cx="1588433" cy="2733715"/>
              <a:chOff x="9309099" y="3724201"/>
              <a:chExt cx="3810000" cy="5467429"/>
            </a:xfrm>
          </p:grpSpPr>
          <p:sp>
            <p:nvSpPr>
              <p:cNvPr id="40" name="object 10">
                <a:extLst>
                  <a:ext uri="{FF2B5EF4-FFF2-40B4-BE49-F238E27FC236}">
                    <a16:creationId xmlns:a16="http://schemas.microsoft.com/office/drawing/2014/main" id="{0457E54E-8262-716A-1B84-46BB15030ADA}"/>
                  </a:ext>
                </a:extLst>
              </p:cNvPr>
              <p:cNvSpPr/>
              <p:nvPr/>
            </p:nvSpPr>
            <p:spPr>
              <a:xfrm>
                <a:off x="9309099"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41" name="object 11">
                <a:extLst>
                  <a:ext uri="{FF2B5EF4-FFF2-40B4-BE49-F238E27FC236}">
                    <a16:creationId xmlns:a16="http://schemas.microsoft.com/office/drawing/2014/main" id="{4EE4C3CD-DD36-5905-E3FA-93C2CC0EC2AA}"/>
                  </a:ext>
                </a:extLst>
              </p:cNvPr>
              <p:cNvSpPr/>
              <p:nvPr/>
            </p:nvSpPr>
            <p:spPr>
              <a:xfrm>
                <a:off x="109016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sp>
          <p:nvSpPr>
            <p:cNvPr id="37" name="object 15">
              <a:extLst>
                <a:ext uri="{FF2B5EF4-FFF2-40B4-BE49-F238E27FC236}">
                  <a16:creationId xmlns:a16="http://schemas.microsoft.com/office/drawing/2014/main" id="{6FB104CF-E33B-5236-C104-0C22A5C140CE}"/>
                </a:ext>
              </a:extLst>
            </p:cNvPr>
            <p:cNvSpPr txBox="1">
              <a:spLocks/>
            </p:cNvSpPr>
            <p:nvPr/>
          </p:nvSpPr>
          <p:spPr>
            <a:xfrm>
              <a:off x="323850" y="2543191"/>
              <a:ext cx="1585891" cy="1588129"/>
            </a:xfrm>
            <a:prstGeom prst="rect">
              <a:avLst/>
            </a:prstGeom>
          </p:spPr>
          <p:txBody>
            <a:bodyPr vert="horz" wrap="square" lIns="0" tIns="6350" rIns="0" bIns="0" rtlCol="0">
              <a:spAutoFit/>
            </a:bodyPr>
            <a:lstStyle/>
            <a:p>
              <a:pPr algn="ctr">
                <a:spcBef>
                  <a:spcPts val="0"/>
                </a:spcBef>
                <a:spcAft>
                  <a:spcPts val="600"/>
                </a:spcAft>
              </a:pPr>
              <a:r>
                <a:rPr lang="en-US" sz="2400" b="1" spc="-10" dirty="0">
                  <a:solidFill>
                    <a:srgbClr val="FFFFFF"/>
                  </a:solidFill>
                  <a:cs typeface="Calibri"/>
                </a:rPr>
                <a:t>2026</a:t>
              </a:r>
              <a:endParaRPr sz="2400" dirty="0">
                <a:cs typeface="Calibri"/>
              </a:endParaRPr>
            </a:p>
            <a:p>
              <a:pPr marL="6350" marR="2540" algn="ctr">
                <a:spcBef>
                  <a:spcPts val="0"/>
                </a:spcBef>
              </a:pPr>
              <a:r>
                <a:rPr lang="en-US" sz="2400" dirty="0">
                  <a:solidFill>
                    <a:srgbClr val="FFFFFF"/>
                  </a:solidFill>
                  <a:cs typeface="Lucida Sans Unicode"/>
                </a:rPr>
                <a:t>Final Design Inspection</a:t>
              </a:r>
            </a:p>
          </p:txBody>
        </p:sp>
        <p:sp>
          <p:nvSpPr>
            <p:cNvPr id="38" name="object 15">
              <a:extLst>
                <a:ext uri="{FF2B5EF4-FFF2-40B4-BE49-F238E27FC236}">
                  <a16:creationId xmlns:a16="http://schemas.microsoft.com/office/drawing/2014/main" id="{6B40E503-A174-6380-3CD4-D8DD98989C3D}"/>
                </a:ext>
              </a:extLst>
            </p:cNvPr>
            <p:cNvSpPr txBox="1">
              <a:spLocks/>
            </p:cNvSpPr>
            <p:nvPr/>
          </p:nvSpPr>
          <p:spPr>
            <a:xfrm>
              <a:off x="2054606" y="2543191"/>
              <a:ext cx="1585891" cy="1095792"/>
            </a:xfrm>
            <a:prstGeom prst="rect">
              <a:avLst/>
            </a:prstGeom>
          </p:spPr>
          <p:txBody>
            <a:bodyPr vert="horz" wrap="square" lIns="0" tIns="6350" rIns="0" bIns="0" rtlCol="0">
              <a:spAutoFit/>
            </a:bodyPr>
            <a:lstStyle/>
            <a:p>
              <a:pPr algn="ctr">
                <a:spcBef>
                  <a:spcPts val="0"/>
                </a:spcBef>
                <a:spcAft>
                  <a:spcPts val="600"/>
                </a:spcAft>
              </a:pPr>
              <a:r>
                <a:rPr lang="en-US" sz="2400" b="1" spc="-10" dirty="0">
                  <a:solidFill>
                    <a:srgbClr val="FFFFFF"/>
                  </a:solidFill>
                  <a:cs typeface="Calibri"/>
                </a:rPr>
                <a:t>2027</a:t>
              </a:r>
              <a:endParaRPr sz="2400" dirty="0">
                <a:cs typeface="Calibri"/>
              </a:endParaRPr>
            </a:p>
            <a:p>
              <a:pPr marL="6350" marR="2540" algn="ctr">
                <a:spcBef>
                  <a:spcPts val="0"/>
                </a:spcBef>
              </a:pPr>
              <a:r>
                <a:rPr lang="en-US" sz="2400" dirty="0">
                  <a:solidFill>
                    <a:srgbClr val="FFFFFF"/>
                  </a:solidFill>
                  <a:cs typeface="Lucida Sans Unicode"/>
                </a:rPr>
                <a:t>ROW Acquisition</a:t>
              </a:r>
            </a:p>
          </p:txBody>
        </p:sp>
        <p:sp>
          <p:nvSpPr>
            <p:cNvPr id="39" name="object 15">
              <a:extLst>
                <a:ext uri="{FF2B5EF4-FFF2-40B4-BE49-F238E27FC236}">
                  <a16:creationId xmlns:a16="http://schemas.microsoft.com/office/drawing/2014/main" id="{A74AA222-DE6F-293D-4606-4210D32394AD}"/>
                </a:ext>
              </a:extLst>
            </p:cNvPr>
            <p:cNvSpPr txBox="1">
              <a:spLocks/>
            </p:cNvSpPr>
            <p:nvPr/>
          </p:nvSpPr>
          <p:spPr>
            <a:xfrm>
              <a:off x="3777738" y="2543191"/>
              <a:ext cx="1585891" cy="993222"/>
            </a:xfrm>
            <a:prstGeom prst="rect">
              <a:avLst/>
            </a:prstGeom>
          </p:spPr>
          <p:txBody>
            <a:bodyPr vert="horz" wrap="square" lIns="0" tIns="6350" rIns="0" bIns="0" rtlCol="0">
              <a:spAutoFit/>
            </a:bodyPr>
            <a:lstStyle/>
            <a:p>
              <a:pPr algn="ctr">
                <a:spcBef>
                  <a:spcPts val="0"/>
                </a:spcBef>
                <a:spcAft>
                  <a:spcPts val="0"/>
                </a:spcAft>
              </a:pPr>
              <a:r>
                <a:rPr lang="en-US" sz="2400" b="1" spc="-10" dirty="0">
                  <a:solidFill>
                    <a:srgbClr val="FFFFFF"/>
                  </a:solidFill>
                  <a:cs typeface="Calibri"/>
                </a:rPr>
                <a:t>2029</a:t>
              </a:r>
              <a:endParaRPr lang="en-US" sz="2400" dirty="0">
                <a:cs typeface="Calibri"/>
              </a:endParaRPr>
            </a:p>
            <a:p>
              <a:pPr marL="6350" marR="2540" algn="ctr">
                <a:spcBef>
                  <a:spcPts val="0"/>
                </a:spcBef>
              </a:pPr>
              <a:r>
                <a:rPr lang="en-US" sz="2400" dirty="0">
                  <a:solidFill>
                    <a:srgbClr val="FFFFFF"/>
                  </a:solidFill>
                  <a:cs typeface="Lucida Sans Unicode"/>
                </a:rPr>
                <a:t>Begin Construction</a:t>
              </a:r>
            </a:p>
          </p:txBody>
        </p:sp>
      </p:grpSp>
    </p:spTree>
    <p:extLst>
      <p:ext uri="{BB962C8B-B14F-4D97-AF65-F5344CB8AC3E}">
        <p14:creationId xmlns:p14="http://schemas.microsoft.com/office/powerpoint/2010/main" val="1106119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Projects in the Area</a:t>
            </a:r>
          </a:p>
        </p:txBody>
      </p:sp>
      <p:pic>
        <p:nvPicPr>
          <p:cNvPr id="4" name="Picture 3">
            <a:extLst>
              <a:ext uri="{FF2B5EF4-FFF2-40B4-BE49-F238E27FC236}">
                <a16:creationId xmlns:a16="http://schemas.microsoft.com/office/drawing/2014/main" id="{18BD62BA-6EA5-54C2-A82E-90EF59C565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06126" y="914806"/>
            <a:ext cx="6731747" cy="5458071"/>
          </a:xfrm>
          <a:prstGeom prst="rect">
            <a:avLst/>
          </a:prstGeom>
        </p:spPr>
      </p:pic>
    </p:spTree>
    <p:extLst>
      <p:ext uri="{BB962C8B-B14F-4D97-AF65-F5344CB8AC3E}">
        <p14:creationId xmlns:p14="http://schemas.microsoft.com/office/powerpoint/2010/main" val="3887171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457200" y="1828800"/>
            <a:ext cx="8229600"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Aft>
                <a:spcPts val="1200"/>
              </a:spcAft>
              <a:buClrTx/>
              <a:buSzTx/>
              <a:buFontTx/>
              <a:buNone/>
              <a:defRPr/>
            </a:pPr>
            <a:r>
              <a:rPr lang="en-US" sz="2400" dirty="0">
                <a:solidFill>
                  <a:srgbClr val="741112"/>
                </a:solidFill>
                <a:latin typeface="Arial (Body)"/>
              </a:rPr>
              <a:t>by: </a:t>
            </a:r>
            <a:r>
              <a:rPr lang="en-US" sz="3200" b="1" dirty="0">
                <a:solidFill>
                  <a:srgbClr val="741112"/>
                </a:solidFill>
                <a:latin typeface="Arial (Body)"/>
              </a:rPr>
              <a:t>Jan. 5, 2024</a:t>
            </a:r>
            <a:endParaRPr lang="en-US" sz="2800" b="1" dirty="0">
              <a:solidFill>
                <a:srgbClr val="741112"/>
              </a:solidFill>
              <a:latin typeface="Arial (Body)"/>
            </a:endParaRPr>
          </a:p>
          <a:p>
            <a:pPr eaLnBrk="0" hangingPunct="0">
              <a:buClrTx/>
              <a:buSzTx/>
              <a:buFontTx/>
              <a:buNone/>
              <a:tabLst>
                <a:tab pos="4114800" algn="ctr"/>
              </a:tabLst>
              <a:defRPr/>
            </a:pPr>
            <a:r>
              <a:rPr lang="en-US" sz="2400" dirty="0">
                <a:solidFill>
                  <a:srgbClr val="741112"/>
                </a:solidFill>
                <a:latin typeface="Arial (Body)"/>
              </a:rPr>
              <a:t>submit to:	</a:t>
            </a:r>
            <a:r>
              <a:rPr lang="en-US" sz="2600" dirty="0">
                <a:solidFill>
                  <a:srgbClr val="2E6A8C"/>
                </a:solidFill>
                <a:latin typeface="Arial (Body)"/>
              </a:rPr>
              <a:t>Jennica Wilcox</a:t>
            </a:r>
          </a:p>
          <a:p>
            <a:pPr algn="ctr" eaLnBrk="0" hangingPunct="0">
              <a:buClrTx/>
              <a:buSzTx/>
              <a:buFontTx/>
              <a:buNone/>
              <a:defRPr/>
            </a:pPr>
            <a:r>
              <a:rPr lang="en-US" sz="2600" dirty="0">
                <a:solidFill>
                  <a:srgbClr val="2E6A8C"/>
                </a:solidFill>
                <a:latin typeface="Arial (Body)"/>
              </a:rPr>
              <a:t>Felsburg Holt &amp; Ullevig</a:t>
            </a:r>
          </a:p>
          <a:p>
            <a:pPr algn="ctr" eaLnBrk="0" hangingPunct="0">
              <a:spcAft>
                <a:spcPts val="1200"/>
              </a:spcAft>
              <a:buClrTx/>
              <a:buSzTx/>
              <a:buFontTx/>
              <a:buNone/>
              <a:defRPr/>
            </a:pPr>
            <a:r>
              <a:rPr lang="en-US" sz="2600" dirty="0">
                <a:solidFill>
                  <a:srgbClr val="2E6A8C"/>
                </a:solidFill>
                <a:latin typeface="Arial (Body)"/>
                <a:hlinkClick r:id="rId3">
                  <a:extLst>
                    <a:ext uri="{A12FA001-AC4F-418D-AE19-62706E023703}">
                      <ahyp:hlinkClr xmlns:ahyp="http://schemas.microsoft.com/office/drawing/2018/hyperlinkcolor" val="tx"/>
                    </a:ext>
                  </a:extLst>
                </a:hlinkClick>
              </a:rPr>
              <a:t>Jennica.Wilcox@fhueng.</a:t>
            </a:r>
            <a:r>
              <a:rPr lang="en-US" sz="2600" dirty="0">
                <a:solidFill>
                  <a:srgbClr val="2E6A8C"/>
                </a:solidFill>
                <a:latin typeface="Arial (Body)"/>
              </a:rPr>
              <a:t>com</a:t>
            </a:r>
          </a:p>
          <a:p>
            <a:pPr eaLnBrk="0" hangingPunct="0">
              <a:buClrTx/>
              <a:buSzTx/>
              <a:buFontTx/>
              <a:buNone/>
              <a:defRPr/>
            </a:pPr>
            <a:r>
              <a:rPr lang="en-US" sz="2400" dirty="0">
                <a:solidFill>
                  <a:srgbClr val="741112"/>
                </a:solidFill>
                <a:latin typeface="Calibri" panose="020F0502020204030204" pitchFamily="34" charset="0"/>
                <a:cs typeface="Calibri" panose="020F0502020204030204" pitchFamily="34" charset="0"/>
              </a:rPr>
              <a:t>website:</a:t>
            </a:r>
            <a:endParaRPr lang="en-US" sz="2400" dirty="0">
              <a:solidFill>
                <a:srgbClr val="741112"/>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a:p>
            <a:pPr marL="0" marR="0">
              <a:spcBef>
                <a:spcPts val="0"/>
              </a:spcBef>
              <a:spcAft>
                <a:spcPts val="0"/>
              </a:spcAft>
            </a:pPr>
            <a:r>
              <a:rPr lang="en-US" sz="2600" dirty="0">
                <a:solidFill>
                  <a:srgbClr val="2E6A8C"/>
                </a:solidFill>
                <a:latin typeface="Arial (Body)"/>
                <a:hlinkClick r:id="rId5">
                  <a:extLst>
                    <a:ext uri="{A12FA001-AC4F-418D-AE19-62706E023703}">
                      <ahyp:hlinkClr xmlns:ahyp="http://schemas.microsoft.com/office/drawing/2018/hyperlinkcolor" val="tx"/>
                    </a:ext>
                  </a:extLst>
                </a:hlinkClick>
              </a:rPr>
              <a:t>https://dot.sd.gov/projects-studies/projects/public-meetings#listItemLink_1948</a:t>
            </a:r>
            <a:endParaRPr lang="en-US" sz="2600" dirty="0">
              <a:solidFill>
                <a:srgbClr val="2E6A8C"/>
              </a:solidFill>
              <a:latin typeface="Arial (Body)"/>
            </a:endParaRPr>
          </a:p>
          <a:p>
            <a:pPr eaLnBrk="0" hangingPunct="0">
              <a:buClrTx/>
              <a:buSzTx/>
              <a:buFontTx/>
              <a:buNone/>
              <a:defRPr/>
            </a:pPr>
            <a:endParaRPr lang="en-US" sz="2800" dirty="0">
              <a:solidFill>
                <a:srgbClr val="2E6A8C"/>
              </a:solidFill>
              <a:latin typeface="Arial (Body)"/>
            </a:endParaRPr>
          </a:p>
        </p:txBody>
      </p:sp>
      <p:pic>
        <p:nvPicPr>
          <p:cNvPr id="8" name="Picture 7">
            <a:extLst>
              <a:ext uri="{FF2B5EF4-FFF2-40B4-BE49-F238E27FC236}">
                <a16:creationId xmlns:a16="http://schemas.microsoft.com/office/drawing/2014/main" id="{EF9154AB-1B20-4846-8C35-2F739499C187}"/>
              </a:ext>
            </a:extLst>
          </p:cNvPr>
          <p:cNvPicPr/>
          <p:nvPr/>
        </p:nvPicPr>
        <p:blipFill rotWithShape="1">
          <a:blip r:embed="rId6" cstate="print">
            <a:extLst>
              <a:ext uri="{28A0092B-C50C-407E-A947-70E740481C1C}">
                <a14:useLocalDpi xmlns:a14="http://schemas.microsoft.com/office/drawing/2010/main" val="0"/>
              </a:ext>
            </a:extLst>
          </a:blip>
          <a:srcRect/>
          <a:stretch/>
        </p:blipFill>
        <p:spPr bwMode="auto">
          <a:xfrm>
            <a:off x="7600764" y="1904628"/>
            <a:ext cx="1200336" cy="1200336"/>
          </a:xfrm>
          <a:prstGeom prst="rect">
            <a:avLst/>
          </a:prstGeom>
          <a:noFill/>
          <a:ln>
            <a:noFill/>
          </a:ln>
          <a:extLst>
            <a:ext uri="{53640926-AAD7-44D8-BBD7-CCE9431645EC}">
              <a14:shadowObscured xmlns:a14="http://schemas.microsoft.com/office/drawing/2010/main"/>
            </a:ext>
          </a:extLst>
        </p:spPr>
      </p:pic>
      <p:grpSp>
        <p:nvGrpSpPr>
          <p:cNvPr id="5" name="Group 4">
            <a:extLst>
              <a:ext uri="{FF2B5EF4-FFF2-40B4-BE49-F238E27FC236}">
                <a16:creationId xmlns:a16="http://schemas.microsoft.com/office/drawing/2014/main" id="{39DE97B2-E52D-415D-84FC-3578C8CB4EF0}"/>
              </a:ext>
            </a:extLst>
          </p:cNvPr>
          <p:cNvGrpSpPr/>
          <p:nvPr/>
        </p:nvGrpSpPr>
        <p:grpSpPr>
          <a:xfrm>
            <a:off x="0" y="0"/>
            <a:ext cx="9144000" cy="1828800"/>
            <a:chOff x="0" y="0"/>
            <a:chExt cx="9144000" cy="1828800"/>
          </a:xfrm>
        </p:grpSpPr>
        <p:sp>
          <p:nvSpPr>
            <p:cNvPr id="9" name="object 4">
              <a:extLst>
                <a:ext uri="{FF2B5EF4-FFF2-40B4-BE49-F238E27FC236}">
                  <a16:creationId xmlns:a16="http://schemas.microsoft.com/office/drawing/2014/main" id="{9C10C2D3-BE71-4BFC-8610-4F7524A32076}"/>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10" name="Rectangle 3">
              <a:extLst>
                <a:ext uri="{FF2B5EF4-FFF2-40B4-BE49-F238E27FC236}">
                  <a16:creationId xmlns:a16="http://schemas.microsoft.com/office/drawing/2014/main" id="{520CE705-E736-4634-89F7-1E0527F2CD2D}"/>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576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Questions or Comments</a:t>
              </a:r>
              <a:endParaRPr lang="en-US" altLang="en-US" sz="4800" kern="0" dirty="0">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137764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map with a red line&#10;&#10;Description automatically generated">
            <a:extLst>
              <a:ext uri="{FF2B5EF4-FFF2-40B4-BE49-F238E27FC236}">
                <a16:creationId xmlns:a16="http://schemas.microsoft.com/office/drawing/2014/main" id="{C5BED1D2-0CB1-0D86-9EF5-2ABD85712C8B}"/>
              </a:ext>
            </a:extLst>
          </p:cNvPr>
          <p:cNvPicPr>
            <a:picLocks noChangeAspect="1"/>
          </p:cNvPicPr>
          <p:nvPr/>
        </p:nvPicPr>
        <p:blipFill rotWithShape="1">
          <a:blip r:embed="rId3">
            <a:extLst>
              <a:ext uri="{28A0092B-C50C-407E-A947-70E740481C1C}">
                <a14:useLocalDpi xmlns:a14="http://schemas.microsoft.com/office/drawing/2010/main" val="0"/>
              </a:ext>
            </a:extLst>
          </a:blip>
          <a:srcRect l="782" t="2679" r="782" b="2679"/>
          <a:stretch/>
        </p:blipFill>
        <p:spPr>
          <a:xfrm>
            <a:off x="-3508" y="1196752"/>
            <a:ext cx="9151016" cy="4392488"/>
          </a:xfrm>
          <a:prstGeom prst="rect">
            <a:avLst/>
          </a:prstGeom>
        </p:spPr>
      </p:pic>
      <p:sp>
        <p:nvSpPr>
          <p:cNvPr id="14"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highlight>
                  <a:srgbClr val="FFFFFF"/>
                </a:highlight>
                <a:latin typeface="Calibri" panose="020F0502020204030204" pitchFamily="34" charset="0"/>
                <a:cs typeface="Calibri" panose="020F0502020204030204" pitchFamily="34" charset="0"/>
              </a:rPr>
              <a:t>Project Limits</a:t>
            </a:r>
          </a:p>
        </p:txBody>
      </p:sp>
      <p:sp>
        <p:nvSpPr>
          <p:cNvPr id="10" name="Rectangle 3">
            <a:extLst>
              <a:ext uri="{FF2B5EF4-FFF2-40B4-BE49-F238E27FC236}">
                <a16:creationId xmlns:a16="http://schemas.microsoft.com/office/drawing/2014/main" id="{7C585AC6-E7B4-441D-85A1-6B01A268C813}"/>
              </a:ext>
            </a:extLst>
          </p:cNvPr>
          <p:cNvSpPr txBox="1">
            <a:spLocks noChangeArrowheads="1"/>
          </p:cNvSpPr>
          <p:nvPr/>
        </p:nvSpPr>
        <p:spPr>
          <a:xfrm rot="18718917">
            <a:off x="-333647" y="1741322"/>
            <a:ext cx="3191505" cy="999091"/>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fontAlgn="auto">
              <a:spcBef>
                <a:spcPts val="600"/>
              </a:spcBef>
              <a:spcAft>
                <a:spcPts val="0"/>
              </a:spcAft>
              <a:buFont typeface="Wingdings 2"/>
              <a:buNone/>
            </a:pPr>
            <a:r>
              <a:rPr lang="en-US" sz="2000" b="1" dirty="0">
                <a:solidFill>
                  <a:srgbClr val="741112"/>
                </a:solidFill>
                <a:latin typeface="Calibri" panose="020F0502020204030204" pitchFamily="34" charset="0"/>
                <a:cs typeface="Calibri" panose="020F0502020204030204" pitchFamily="34" charset="0"/>
              </a:rPr>
              <a:t>Wyoming/</a:t>
            </a:r>
          </a:p>
          <a:p>
            <a:pPr marL="137160" indent="0" algn="ctr" fontAlgn="auto">
              <a:spcBef>
                <a:spcPts val="600"/>
              </a:spcBef>
              <a:spcAft>
                <a:spcPts val="0"/>
              </a:spcAft>
              <a:buFont typeface="Wingdings 2"/>
              <a:buNone/>
            </a:pPr>
            <a:r>
              <a:rPr lang="en-US" sz="2000" b="1" dirty="0">
                <a:solidFill>
                  <a:srgbClr val="741112"/>
                </a:solidFill>
                <a:latin typeface="Calibri" panose="020F0502020204030204" pitchFamily="34" charset="0"/>
                <a:cs typeface="Calibri" panose="020F0502020204030204" pitchFamily="34" charset="0"/>
              </a:rPr>
              <a:t>South Dakota Border</a:t>
            </a:r>
          </a:p>
        </p:txBody>
      </p:sp>
      <p:sp>
        <p:nvSpPr>
          <p:cNvPr id="11" name="Rectangle 3">
            <a:extLst>
              <a:ext uri="{FF2B5EF4-FFF2-40B4-BE49-F238E27FC236}">
                <a16:creationId xmlns:a16="http://schemas.microsoft.com/office/drawing/2014/main" id="{B64E52F5-7D09-124E-4C73-C1ED77EBDFEF}"/>
              </a:ext>
            </a:extLst>
          </p:cNvPr>
          <p:cNvSpPr txBox="1">
            <a:spLocks noChangeArrowheads="1"/>
          </p:cNvSpPr>
          <p:nvPr/>
        </p:nvSpPr>
        <p:spPr>
          <a:xfrm>
            <a:off x="6300192" y="3140968"/>
            <a:ext cx="3191505" cy="392407"/>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fontAlgn="auto">
              <a:spcBef>
                <a:spcPts val="600"/>
              </a:spcBef>
              <a:spcAft>
                <a:spcPts val="0"/>
              </a:spcAft>
              <a:buFont typeface="Wingdings 2"/>
              <a:buNone/>
            </a:pPr>
            <a:r>
              <a:rPr lang="en-US" sz="2000" b="1" dirty="0">
                <a:solidFill>
                  <a:srgbClr val="741112"/>
                </a:solidFill>
                <a:latin typeface="Calibri" panose="020F0502020204030204" pitchFamily="34" charset="0"/>
                <a:cs typeface="Calibri" panose="020F0502020204030204" pitchFamily="34" charset="0"/>
              </a:rPr>
              <a:t>Cheyenne Crossing</a:t>
            </a:r>
          </a:p>
        </p:txBody>
      </p:sp>
      <p:sp>
        <p:nvSpPr>
          <p:cNvPr id="12" name="Arrow: Right 11">
            <a:extLst>
              <a:ext uri="{FF2B5EF4-FFF2-40B4-BE49-F238E27FC236}">
                <a16:creationId xmlns:a16="http://schemas.microsoft.com/office/drawing/2014/main" id="{5DD70733-344E-58D3-C5CA-8BB8E2823D94}"/>
              </a:ext>
            </a:extLst>
          </p:cNvPr>
          <p:cNvSpPr/>
          <p:nvPr/>
        </p:nvSpPr>
        <p:spPr>
          <a:xfrm rot="18485035" flipV="1">
            <a:off x="8388017" y="2398952"/>
            <a:ext cx="467422" cy="135036"/>
          </a:xfrm>
          <a:prstGeom prst="rightArrow">
            <a:avLst/>
          </a:prstGeom>
          <a:solidFill>
            <a:srgbClr val="741112"/>
          </a:solidFill>
          <a:ln>
            <a:solidFill>
              <a:srgbClr val="7411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C26CEF99-6CBD-55A5-C085-AA07A2662915}"/>
              </a:ext>
            </a:extLst>
          </p:cNvPr>
          <p:cNvSpPr txBox="1">
            <a:spLocks noChangeArrowheads="1"/>
          </p:cNvSpPr>
          <p:nvPr/>
        </p:nvSpPr>
        <p:spPr>
          <a:xfrm rot="2265010">
            <a:off x="8311775" y="2234140"/>
            <a:ext cx="504057" cy="392407"/>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fontAlgn="auto">
              <a:spcBef>
                <a:spcPts val="600"/>
              </a:spcBef>
              <a:spcAft>
                <a:spcPts val="0"/>
              </a:spcAft>
              <a:buFont typeface="Wingdings 2"/>
              <a:buNone/>
            </a:pPr>
            <a:r>
              <a:rPr lang="en-US" sz="2400" b="1" dirty="0">
                <a:solidFill>
                  <a:srgbClr val="FFFFFF"/>
                </a:solidFill>
                <a:latin typeface="Calibri" panose="020F0502020204030204" pitchFamily="34" charset="0"/>
                <a:cs typeface="Calibri" panose="020F0502020204030204" pitchFamily="34" charset="0"/>
              </a:rPr>
              <a:t>N</a:t>
            </a:r>
          </a:p>
        </p:txBody>
      </p:sp>
      <p:sp>
        <p:nvSpPr>
          <p:cNvPr id="15" name="Rectangle 3">
            <a:extLst>
              <a:ext uri="{FF2B5EF4-FFF2-40B4-BE49-F238E27FC236}">
                <a16:creationId xmlns:a16="http://schemas.microsoft.com/office/drawing/2014/main" id="{7D447876-7B8C-EF13-CBCD-F6BF5CE1D128}"/>
              </a:ext>
            </a:extLst>
          </p:cNvPr>
          <p:cNvSpPr txBox="1">
            <a:spLocks noChangeArrowheads="1"/>
          </p:cNvSpPr>
          <p:nvPr/>
        </p:nvSpPr>
        <p:spPr>
          <a:xfrm>
            <a:off x="2447764" y="3502896"/>
            <a:ext cx="1527077" cy="392407"/>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fontAlgn="auto">
              <a:spcBef>
                <a:spcPts val="600"/>
              </a:spcBef>
              <a:spcAft>
                <a:spcPts val="0"/>
              </a:spcAft>
              <a:buFont typeface="Wingdings 2"/>
              <a:buNone/>
            </a:pPr>
            <a:r>
              <a:rPr lang="en-US" sz="1600" b="1" dirty="0">
                <a:solidFill>
                  <a:srgbClr val="2E6A8C"/>
                </a:solidFill>
                <a:latin typeface="Calibri" panose="020F0502020204030204" pitchFamily="34" charset="0"/>
                <a:cs typeface="Calibri" panose="020F0502020204030204" pitchFamily="34" charset="0"/>
              </a:rPr>
              <a:t>O’Neil Pass</a:t>
            </a:r>
          </a:p>
        </p:txBody>
      </p:sp>
      <p:sp>
        <p:nvSpPr>
          <p:cNvPr id="16" name="Rectangle 3">
            <a:extLst>
              <a:ext uri="{FF2B5EF4-FFF2-40B4-BE49-F238E27FC236}">
                <a16:creationId xmlns:a16="http://schemas.microsoft.com/office/drawing/2014/main" id="{4930223C-E1D3-82F9-90A3-0967662678E9}"/>
              </a:ext>
            </a:extLst>
          </p:cNvPr>
          <p:cNvSpPr txBox="1">
            <a:spLocks noChangeArrowheads="1"/>
          </p:cNvSpPr>
          <p:nvPr/>
        </p:nvSpPr>
        <p:spPr>
          <a:xfrm>
            <a:off x="4572000" y="4185084"/>
            <a:ext cx="1656184" cy="392407"/>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fontAlgn="auto">
              <a:spcBef>
                <a:spcPts val="600"/>
              </a:spcBef>
              <a:spcAft>
                <a:spcPts val="0"/>
              </a:spcAft>
              <a:buFont typeface="Wingdings 2"/>
              <a:buNone/>
            </a:pPr>
            <a:r>
              <a:rPr lang="en-US" sz="1600" b="1" dirty="0">
                <a:solidFill>
                  <a:srgbClr val="2E6A8C"/>
                </a:solidFill>
                <a:latin typeface="Calibri" panose="020F0502020204030204" pitchFamily="34" charset="0"/>
                <a:cs typeface="Calibri" panose="020F0502020204030204" pitchFamily="34" charset="0"/>
              </a:rPr>
              <a:t>Spearfish Creek</a:t>
            </a:r>
          </a:p>
        </p:txBody>
      </p:sp>
    </p:spTree>
    <p:extLst>
      <p:ext uri="{BB962C8B-B14F-4D97-AF65-F5344CB8AC3E}">
        <p14:creationId xmlns:p14="http://schemas.microsoft.com/office/powerpoint/2010/main" val="1942777130"/>
      </p:ext>
    </p:extLst>
  </p:cSld>
  <p:clrMapOvr>
    <a:masterClrMapping/>
  </p:clrMapOvr>
  <p:transition advTm="1664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E1F845E0-445E-409D-87BD-CC48FFFF1D69}"/>
              </a:ext>
            </a:extLst>
          </p:cNvPr>
          <p:cNvGraphicFramePr>
            <a:graphicFrameLocks noGrp="1"/>
          </p:cNvGraphicFramePr>
          <p:nvPr>
            <p:ph sz="quarter" idx="2"/>
            <p:extLst>
              <p:ext uri="{D42A27DB-BD31-4B8C-83A1-F6EECF244321}">
                <p14:modId xmlns:p14="http://schemas.microsoft.com/office/powerpoint/2010/main" val="1663328916"/>
              </p:ext>
            </p:extLst>
          </p:nvPr>
        </p:nvGraphicFramePr>
        <p:xfrm>
          <a:off x="457200" y="1371600"/>
          <a:ext cx="8229600" cy="4361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6487" name="Rectangle 7"/>
          <p:cNvSpPr>
            <a:spLocks noChangeArrowheads="1"/>
          </p:cNvSpPr>
          <p:nvPr/>
        </p:nvSpPr>
        <p:spPr bwMode="auto">
          <a:xfrm>
            <a:off x="900113" y="2924175"/>
            <a:ext cx="4427537"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defRPr/>
            </a:pPr>
            <a:endParaRPr lang="en-US" sz="2800" b="1">
              <a:effectLst>
                <a:outerShdw blurRad="38100" dist="38100" dir="2700000" algn="tl">
                  <a:srgbClr val="000000"/>
                </a:outerShdw>
              </a:effectLst>
              <a:cs typeface="+mn-cs"/>
            </a:endParaRPr>
          </a:p>
        </p:txBody>
      </p:sp>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Area Background Information</a:t>
            </a:r>
          </a:p>
        </p:txBody>
      </p:sp>
    </p:spTree>
    <p:custDataLst>
      <p:tags r:id="rId1"/>
    </p:custDataLst>
  </p:cSld>
  <p:clrMapOvr>
    <a:masterClrMapping/>
  </p:clrMapOvr>
  <p:transition advTm="3903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8DD0-7DCA-684A-5A8D-D299B99EADC2}"/>
              </a:ext>
            </a:extLst>
          </p:cNvPr>
          <p:cNvSpPr>
            <a:spLocks noGrp="1"/>
          </p:cNvSpPr>
          <p:nvPr>
            <p:ph type="title"/>
          </p:nvPr>
        </p:nvSpPr>
        <p:spPr/>
        <p:txBody>
          <a:bodyPr>
            <a:normAutofit fontScale="90000"/>
          </a:bodyPr>
          <a:lstStyle/>
          <a:p>
            <a:r>
              <a:rPr lang="en-US" dirty="0">
                <a:ea typeface="+mn-ea"/>
              </a:rPr>
              <a:t>Project Background Information</a:t>
            </a:r>
          </a:p>
        </p:txBody>
      </p:sp>
      <p:sp>
        <p:nvSpPr>
          <p:cNvPr id="3" name="Content Placeholder 2">
            <a:extLst>
              <a:ext uri="{FF2B5EF4-FFF2-40B4-BE49-F238E27FC236}">
                <a16:creationId xmlns:a16="http://schemas.microsoft.com/office/drawing/2014/main" id="{62F4C75F-47B6-876B-1149-0B51F45BFC0A}"/>
              </a:ext>
            </a:extLst>
          </p:cNvPr>
          <p:cNvSpPr>
            <a:spLocks noGrp="1"/>
          </p:cNvSpPr>
          <p:nvPr>
            <p:ph idx="1"/>
          </p:nvPr>
        </p:nvSpPr>
        <p:spPr/>
        <p:txBody>
          <a:bodyPr/>
          <a:lstStyle/>
          <a:p>
            <a:pPr marL="137160" indent="0">
              <a:buNone/>
            </a:pPr>
            <a:r>
              <a:rPr lang="en-US" b="1" dirty="0">
                <a:solidFill>
                  <a:srgbClr val="2E6A8C"/>
                </a:solidFill>
                <a:latin typeface="Calibri" panose="020F0502020204030204" pitchFamily="34" charset="0"/>
                <a:cs typeface="Calibri" panose="020F0502020204030204" pitchFamily="34" charset="0"/>
              </a:rPr>
              <a:t>Black Hills Context Sensitive Corridor Study – US85</a:t>
            </a:r>
          </a:p>
          <a:p>
            <a:pPr marL="137160" indent="0">
              <a:buNone/>
            </a:pPr>
            <a:r>
              <a:rPr lang="en-US" dirty="0">
                <a:solidFill>
                  <a:srgbClr val="2E6A8C"/>
                </a:solidFill>
                <a:latin typeface="Calibri" panose="020F0502020204030204" pitchFamily="34" charset="0"/>
                <a:cs typeface="Calibri" panose="020F0502020204030204" pitchFamily="34" charset="0"/>
              </a:rPr>
              <a:t>National Highway System (NHS) route serves high speed commuter/commercial traffic.  A corridor reconstruction effort increases lane and shoulder widths and addressing horizontal curvature is needed to provide improved mobility and safety along this NHS regional route.</a:t>
            </a:r>
          </a:p>
        </p:txBody>
      </p:sp>
    </p:spTree>
    <p:extLst>
      <p:ext uri="{BB962C8B-B14F-4D97-AF65-F5344CB8AC3E}">
        <p14:creationId xmlns:p14="http://schemas.microsoft.com/office/powerpoint/2010/main" val="1706341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Project Background Information</a:t>
            </a:r>
          </a:p>
        </p:txBody>
      </p:sp>
      <p:sp>
        <p:nvSpPr>
          <p:cNvPr id="4" name="Content Placeholder 2">
            <a:extLst>
              <a:ext uri="{FF2B5EF4-FFF2-40B4-BE49-F238E27FC236}">
                <a16:creationId xmlns:a16="http://schemas.microsoft.com/office/drawing/2014/main" id="{4EFCBA8C-AFAF-0F8D-5F7A-A22789181408}"/>
              </a:ext>
            </a:extLst>
          </p:cNvPr>
          <p:cNvSpPr txBox="1">
            <a:spLocks/>
          </p:cNvSpPr>
          <p:nvPr/>
        </p:nvSpPr>
        <p:spPr>
          <a:xfrm>
            <a:off x="228599" y="836712"/>
            <a:ext cx="8686800" cy="57826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600"/>
              </a:spcAft>
              <a:buSzPct val="65000"/>
              <a:buNone/>
              <a:defRPr/>
            </a:pPr>
            <a:r>
              <a:rPr lang="en-US" b="1" dirty="0">
                <a:solidFill>
                  <a:srgbClr val="2E6A8C"/>
                </a:solidFill>
                <a:latin typeface="Calibri" panose="020F0502020204030204" pitchFamily="34" charset="0"/>
                <a:cs typeface="Calibri" panose="020F0502020204030204" pitchFamily="34" charset="0"/>
              </a:rPr>
              <a:t>February 2018: </a:t>
            </a:r>
            <a:r>
              <a:rPr lang="en-US" dirty="0">
                <a:solidFill>
                  <a:srgbClr val="2E6A8C"/>
                </a:solidFill>
                <a:latin typeface="Calibri" panose="020F0502020204030204" pitchFamily="34" charset="0"/>
                <a:cs typeface="Calibri" panose="020F0502020204030204" pitchFamily="34" charset="0"/>
              </a:rPr>
              <a:t>Black Hills Context Sensitive Corridor Study starts. Safety concerns identified on corridor due to high crash rate.</a:t>
            </a:r>
          </a:p>
          <a:p>
            <a:pPr marL="0" indent="0" fontAlgn="auto">
              <a:spcBef>
                <a:spcPts val="0"/>
              </a:spcBef>
              <a:spcAft>
                <a:spcPts val="600"/>
              </a:spcAft>
              <a:buSzPct val="65000"/>
              <a:buNone/>
              <a:defRPr/>
            </a:pPr>
            <a:r>
              <a:rPr lang="en-US" b="1" dirty="0">
                <a:solidFill>
                  <a:srgbClr val="2E6A8C"/>
                </a:solidFill>
                <a:latin typeface="Calibri" panose="020F0502020204030204" pitchFamily="34" charset="0"/>
                <a:cs typeface="Calibri" panose="020F0502020204030204" pitchFamily="34" charset="0"/>
              </a:rPr>
              <a:t>May 2020: </a:t>
            </a:r>
            <a:r>
              <a:rPr lang="en-US" dirty="0">
                <a:solidFill>
                  <a:srgbClr val="2E6A8C"/>
                </a:solidFill>
                <a:latin typeface="Calibri" panose="020F0502020204030204" pitchFamily="34" charset="0"/>
                <a:cs typeface="Calibri" panose="020F0502020204030204" pitchFamily="34" charset="0"/>
              </a:rPr>
              <a:t>Study Advisory Team evaluates improvements needed for corridor.</a:t>
            </a:r>
          </a:p>
          <a:p>
            <a:pPr marL="0" indent="0" fontAlgn="auto">
              <a:spcBef>
                <a:spcPts val="0"/>
              </a:spcBef>
              <a:spcAft>
                <a:spcPts val="600"/>
              </a:spcAft>
              <a:buSzPct val="65000"/>
              <a:buNone/>
              <a:defRPr/>
            </a:pPr>
            <a:r>
              <a:rPr lang="en-US" b="1" dirty="0">
                <a:solidFill>
                  <a:srgbClr val="2E6A8C"/>
                </a:solidFill>
                <a:latin typeface="Calibri" panose="020F0502020204030204" pitchFamily="34" charset="0"/>
                <a:cs typeface="Calibri" panose="020F0502020204030204" pitchFamily="34" charset="0"/>
              </a:rPr>
              <a:t>June to August 2021: </a:t>
            </a:r>
            <a:r>
              <a:rPr lang="en-US" dirty="0">
                <a:solidFill>
                  <a:srgbClr val="2E6A8C"/>
                </a:solidFill>
                <a:latin typeface="Calibri" panose="020F0502020204030204" pitchFamily="34" charset="0"/>
                <a:cs typeface="Calibri" panose="020F0502020204030204" pitchFamily="34" charset="0"/>
              </a:rPr>
              <a:t>Project website live and first public meeting held, proposed 70 mph design speed at west end, stepping down to 40 mph on the east.</a:t>
            </a:r>
          </a:p>
          <a:p>
            <a:pPr marL="0" indent="0" fontAlgn="auto">
              <a:spcBef>
                <a:spcPts val="0"/>
              </a:spcBef>
              <a:spcAft>
                <a:spcPts val="600"/>
              </a:spcAft>
              <a:buSzPct val="65000"/>
              <a:buNone/>
              <a:defRPr/>
            </a:pPr>
            <a:r>
              <a:rPr lang="en-US" b="1" dirty="0">
                <a:solidFill>
                  <a:srgbClr val="2E6A8C"/>
                </a:solidFill>
                <a:latin typeface="Calibri" panose="020F0502020204030204" pitchFamily="34" charset="0"/>
                <a:cs typeface="Calibri" panose="020F0502020204030204" pitchFamily="34" charset="0"/>
              </a:rPr>
              <a:t>April 2023: </a:t>
            </a:r>
            <a:r>
              <a:rPr lang="en-US" dirty="0">
                <a:solidFill>
                  <a:srgbClr val="2E6A8C"/>
                </a:solidFill>
                <a:latin typeface="Calibri" panose="020F0502020204030204" pitchFamily="34" charset="0"/>
                <a:cs typeface="Calibri" panose="020F0502020204030204" pitchFamily="34" charset="0"/>
              </a:rPr>
              <a:t>Phase 3 report and Environmental</a:t>
            </a:r>
          </a:p>
          <a:p>
            <a:pPr marL="0" indent="0" fontAlgn="auto">
              <a:spcBef>
                <a:spcPts val="0"/>
              </a:spcBef>
              <a:spcAft>
                <a:spcPts val="600"/>
              </a:spcAft>
              <a:buSzPct val="65000"/>
              <a:buNone/>
              <a:defRPr/>
            </a:pPr>
            <a:r>
              <a:rPr lang="en-US" dirty="0">
                <a:solidFill>
                  <a:srgbClr val="2E6A8C"/>
                </a:solidFill>
                <a:latin typeface="Calibri" panose="020F0502020204030204" pitchFamily="34" charset="0"/>
                <a:cs typeface="Calibri" panose="020F0502020204030204" pitchFamily="34" charset="0"/>
              </a:rPr>
              <a:t>Scan completed. </a:t>
            </a:r>
          </a:p>
        </p:txBody>
      </p:sp>
    </p:spTree>
    <p:extLst>
      <p:ext uri="{BB962C8B-B14F-4D97-AF65-F5344CB8AC3E}">
        <p14:creationId xmlns:p14="http://schemas.microsoft.com/office/powerpoint/2010/main" val="2660790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Project Background Information</a:t>
            </a:r>
          </a:p>
        </p:txBody>
      </p:sp>
      <p:pic>
        <p:nvPicPr>
          <p:cNvPr id="3" name="Picture 2" descr="A close-up of a map&#10;&#10;Description automatically generated">
            <a:extLst>
              <a:ext uri="{FF2B5EF4-FFF2-40B4-BE49-F238E27FC236}">
                <a16:creationId xmlns:a16="http://schemas.microsoft.com/office/drawing/2014/main" id="{D75851BF-0E44-7244-E4E3-09550DEF3EE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0009" b="43300"/>
          <a:stretch/>
        </p:blipFill>
        <p:spPr>
          <a:xfrm>
            <a:off x="449795" y="914399"/>
            <a:ext cx="8244408" cy="4981463"/>
          </a:xfrm>
          <a:prstGeom prst="rect">
            <a:avLst/>
          </a:prstGeom>
        </p:spPr>
      </p:pic>
      <p:sp>
        <p:nvSpPr>
          <p:cNvPr id="4" name="Rectangle 3">
            <a:extLst>
              <a:ext uri="{FF2B5EF4-FFF2-40B4-BE49-F238E27FC236}">
                <a16:creationId xmlns:a16="http://schemas.microsoft.com/office/drawing/2014/main" id="{C3385E69-DA91-DD54-159A-619CA49FB38C}"/>
              </a:ext>
            </a:extLst>
          </p:cNvPr>
          <p:cNvSpPr>
            <a:spLocks noGrp="1" noRot="1" noMove="1" noResize="1" noEditPoints="1" noAdjustHandles="1" noChangeArrowheads="1" noChangeShapeType="1"/>
          </p:cNvSpPr>
          <p:nvPr/>
        </p:nvSpPr>
        <p:spPr>
          <a:xfrm>
            <a:off x="7416316" y="914398"/>
            <a:ext cx="900100" cy="13833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786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with charts and graphs&#10;&#10;Description automatically generated">
            <a:extLst>
              <a:ext uri="{FF2B5EF4-FFF2-40B4-BE49-F238E27FC236}">
                <a16:creationId xmlns:a16="http://schemas.microsoft.com/office/drawing/2014/main" id="{52404513-791F-6354-FE21-EDA68B7EA0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74" t="57350" r="5113" b="2524"/>
          <a:stretch/>
        </p:blipFill>
        <p:spPr>
          <a:xfrm>
            <a:off x="-1" y="656692"/>
            <a:ext cx="9143999" cy="5286910"/>
          </a:xfrm>
          <a:prstGeom prst="rect">
            <a:avLst/>
          </a:prstGeom>
        </p:spPr>
      </p:pic>
      <p:sp>
        <p:nvSpPr>
          <p:cNvPr id="7" name="Rectangle 3"/>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Project Background Information</a:t>
            </a:r>
          </a:p>
        </p:txBody>
      </p:sp>
      <p:sp>
        <p:nvSpPr>
          <p:cNvPr id="4" name="Rectangle 3">
            <a:extLst>
              <a:ext uri="{FF2B5EF4-FFF2-40B4-BE49-F238E27FC236}">
                <a16:creationId xmlns:a16="http://schemas.microsoft.com/office/drawing/2014/main" id="{C3385E69-DA91-DD54-159A-619CA49FB38C}"/>
              </a:ext>
            </a:extLst>
          </p:cNvPr>
          <p:cNvSpPr>
            <a:spLocks noGrp="1" noRot="1" noMove="1" noResize="1" noEditPoints="1" noAdjustHandles="1" noChangeArrowheads="1" noChangeShapeType="1"/>
          </p:cNvSpPr>
          <p:nvPr/>
        </p:nvSpPr>
        <p:spPr>
          <a:xfrm>
            <a:off x="7416316" y="914398"/>
            <a:ext cx="900100" cy="13833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232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7623E96A-F3F6-4809-9048-C0B4F9614FB2}"/>
              </a:ext>
            </a:extLst>
          </p:cNvPr>
          <p:cNvGraphicFramePr>
            <a:graphicFrameLocks noGrp="1"/>
          </p:cNvGraphicFramePr>
          <p:nvPr>
            <p:ph sz="quarter" idx="2"/>
            <p:extLst>
              <p:ext uri="{D42A27DB-BD31-4B8C-83A1-F6EECF244321}">
                <p14:modId xmlns:p14="http://schemas.microsoft.com/office/powerpoint/2010/main" val="2953111224"/>
              </p:ext>
            </p:extLst>
          </p:nvPr>
        </p:nvGraphicFramePr>
        <p:xfrm>
          <a:off x="457200" y="1371600"/>
          <a:ext cx="8229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6487" name="Rectangle 7"/>
          <p:cNvSpPr>
            <a:spLocks noChangeArrowheads="1"/>
          </p:cNvSpPr>
          <p:nvPr/>
        </p:nvSpPr>
        <p:spPr bwMode="auto">
          <a:xfrm>
            <a:off x="900113" y="2924175"/>
            <a:ext cx="4427537"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defRPr/>
            </a:pPr>
            <a:endParaRPr lang="en-US" sz="2800" b="1">
              <a:effectLst>
                <a:outerShdw blurRad="38100" dist="38100" dir="2700000" algn="tl">
                  <a:srgbClr val="000000"/>
                </a:outerShdw>
              </a:effectLst>
              <a:cs typeface="+mn-cs"/>
            </a:endParaRPr>
          </a:p>
        </p:txBody>
      </p:sp>
      <p:sp>
        <p:nvSpPr>
          <p:cNvPr id="9"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Traffic</a:t>
            </a:r>
          </a:p>
        </p:txBody>
      </p:sp>
    </p:spTree>
    <p:custDataLst>
      <p:tags r:id="rId1"/>
    </p:custDataLst>
    <p:extLst>
      <p:ext uri="{BB962C8B-B14F-4D97-AF65-F5344CB8AC3E}">
        <p14:creationId xmlns:p14="http://schemas.microsoft.com/office/powerpoint/2010/main" val="894264166"/>
      </p:ext>
    </p:extLst>
  </p:cSld>
  <p:clrMapOvr>
    <a:masterClrMapping/>
  </p:clrMapOvr>
  <p:transition advTm="39031"/>
</p:sld>
</file>

<file path=ppt/tags/tag1.xml><?xml version="1.0" encoding="utf-8"?>
<p:tagLst xmlns:a="http://schemas.openxmlformats.org/drawingml/2006/main" xmlns:r="http://schemas.openxmlformats.org/officeDocument/2006/relationships" xmlns:p="http://schemas.openxmlformats.org/presentationml/2006/main">
  <p:tag name="TIMING" val="|17.3|9|6.2"/>
</p:tagLst>
</file>

<file path=ppt/tags/tag10.xml><?xml version="1.0" encoding="utf-8"?>
<p:tagLst xmlns:a="http://schemas.openxmlformats.org/drawingml/2006/main" xmlns:r="http://schemas.openxmlformats.org/officeDocument/2006/relationships" xmlns:p="http://schemas.openxmlformats.org/presentationml/2006/main">
  <p:tag name="TIMING" val="|1.6|19.2|10.2|8.7"/>
</p:tagLst>
</file>

<file path=ppt/tags/tag11.xml><?xml version="1.0" encoding="utf-8"?>
<p:tagLst xmlns:a="http://schemas.openxmlformats.org/drawingml/2006/main" xmlns:r="http://schemas.openxmlformats.org/officeDocument/2006/relationships" xmlns:p="http://schemas.openxmlformats.org/presentationml/2006/main">
  <p:tag name="TIMING" val="|1.6|19.2|10.2|8.7"/>
</p:tagLst>
</file>

<file path=ppt/tags/tag12.xml><?xml version="1.0" encoding="utf-8"?>
<p:tagLst xmlns:a="http://schemas.openxmlformats.org/drawingml/2006/main" xmlns:r="http://schemas.openxmlformats.org/officeDocument/2006/relationships" xmlns:p="http://schemas.openxmlformats.org/presentationml/2006/main">
  <p:tag name="TIMING" val="|1.6|19.2|10.2|8.7"/>
</p:tagLst>
</file>

<file path=ppt/tags/tag13.xml><?xml version="1.0" encoding="utf-8"?>
<p:tagLst xmlns:a="http://schemas.openxmlformats.org/drawingml/2006/main" xmlns:r="http://schemas.openxmlformats.org/officeDocument/2006/relationships" xmlns:p="http://schemas.openxmlformats.org/presentationml/2006/main">
  <p:tag name="TIMING" val="|1.6|19.2|10.2|8.7"/>
</p:tagLst>
</file>

<file path=ppt/tags/tag2.xml><?xml version="1.0" encoding="utf-8"?>
<p:tagLst xmlns:a="http://schemas.openxmlformats.org/drawingml/2006/main" xmlns:r="http://schemas.openxmlformats.org/officeDocument/2006/relationships" xmlns:p="http://schemas.openxmlformats.org/presentationml/2006/main">
  <p:tag name="TIMING" val="|17.3|9|6.2"/>
</p:tagLst>
</file>

<file path=ppt/tags/tag3.xml><?xml version="1.0" encoding="utf-8"?>
<p:tagLst xmlns:a="http://schemas.openxmlformats.org/drawingml/2006/main" xmlns:r="http://schemas.openxmlformats.org/officeDocument/2006/relationships" xmlns:p="http://schemas.openxmlformats.org/presentationml/2006/main">
  <p:tag name="TIMING" val="|17.3|9|6.2"/>
</p:tagLst>
</file>

<file path=ppt/tags/tag4.xml><?xml version="1.0" encoding="utf-8"?>
<p:tagLst xmlns:a="http://schemas.openxmlformats.org/drawingml/2006/main" xmlns:r="http://schemas.openxmlformats.org/officeDocument/2006/relationships" xmlns:p="http://schemas.openxmlformats.org/presentationml/2006/main">
  <p:tag name="TIMING" val="|28.4"/>
</p:tagLst>
</file>

<file path=ppt/tags/tag5.xml><?xml version="1.0" encoding="utf-8"?>
<p:tagLst xmlns:a="http://schemas.openxmlformats.org/drawingml/2006/main" xmlns:r="http://schemas.openxmlformats.org/officeDocument/2006/relationships" xmlns:p="http://schemas.openxmlformats.org/presentationml/2006/main">
  <p:tag name="TIMING" val="|28.4"/>
</p:tagLst>
</file>

<file path=ppt/tags/tag6.xml><?xml version="1.0" encoding="utf-8"?>
<p:tagLst xmlns:a="http://schemas.openxmlformats.org/drawingml/2006/main" xmlns:r="http://schemas.openxmlformats.org/officeDocument/2006/relationships" xmlns:p="http://schemas.openxmlformats.org/presentationml/2006/main">
  <p:tag name="TIMING" val="|28.4"/>
</p:tagLst>
</file>

<file path=ppt/tags/tag7.xml><?xml version="1.0" encoding="utf-8"?>
<p:tagLst xmlns:a="http://schemas.openxmlformats.org/drawingml/2006/main" xmlns:r="http://schemas.openxmlformats.org/officeDocument/2006/relationships" xmlns:p="http://schemas.openxmlformats.org/presentationml/2006/main">
  <p:tag name="TIMING" val="|28.4"/>
</p:tagLst>
</file>

<file path=ppt/tags/tag8.xml><?xml version="1.0" encoding="utf-8"?>
<p:tagLst xmlns:a="http://schemas.openxmlformats.org/drawingml/2006/main" xmlns:r="http://schemas.openxmlformats.org/officeDocument/2006/relationships" xmlns:p="http://schemas.openxmlformats.org/presentationml/2006/main">
  <p:tag name="TIMING" val="|28.4"/>
</p:tagLst>
</file>

<file path=ppt/tags/tag9.xml><?xml version="1.0" encoding="utf-8"?>
<p:tagLst xmlns:a="http://schemas.openxmlformats.org/drawingml/2006/main" xmlns:r="http://schemas.openxmlformats.org/officeDocument/2006/relationships" xmlns:p="http://schemas.openxmlformats.org/presentationml/2006/main">
  <p:tag name="TIMING" val="|28.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1">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 xmlns="1c1d1cca-b810-4f27-9f84-3a289fb3993b" xsi:nil="true"/>
    <TaxCatchAll xmlns="d15024ee-db06-47de-a279-e73461af4c4c" xsi:nil="true"/>
    <lcf76f155ced4ddcb4097134ff3c332f xmlns="1c1d1cca-b810-4f27-9f84-3a289fb3993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96BB5BAE11D343BF5BAC7CF91FEAFB" ma:contentTypeVersion="16" ma:contentTypeDescription="Create a new document." ma:contentTypeScope="" ma:versionID="7d50b3b395a344573cc9b9625fabfd0b">
  <xsd:schema xmlns:xsd="http://www.w3.org/2001/XMLSchema" xmlns:xs="http://www.w3.org/2001/XMLSchema" xmlns:p="http://schemas.microsoft.com/office/2006/metadata/properties" xmlns:ns2="cef791ae-a6f5-404f-a6cd-3e61672c8010" xmlns:ns3="1c1d1cca-b810-4f27-9f84-3a289fb3993b" xmlns:ns4="d15024ee-db06-47de-a279-e73461af4c4c" targetNamespace="http://schemas.microsoft.com/office/2006/metadata/properties" ma:root="true" ma:fieldsID="2eefab8cfaa678475b830d58fa9423d3" ns2:_="" ns3:_="" ns4:_="">
    <xsd:import namespace="cef791ae-a6f5-404f-a6cd-3e61672c8010"/>
    <xsd:import namespace="1c1d1cca-b810-4f27-9f84-3a289fb3993b"/>
    <xsd:import namespace="d15024ee-db06-47de-a279-e73461af4c4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Descriptio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f791ae-a6f5-404f-a6cd-3e61672c80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1d1cca-b810-4f27-9f84-3a289fb3993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Description" ma:index="13" nillable="true" ma:displayName="Description" ma:format="Dropdown" ma:internalName="Description">
      <xsd:simpleType>
        <xsd:restriction base="dms:Text">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3294375-8520-4c51-81be-671e42c4be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5024ee-db06-47de-a279-e73461af4c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daf463e-b1c8-48c8-87cc-a8440ca37f0a}" ma:internalName="TaxCatchAll" ma:showField="CatchAllData" ma:web="d15024ee-db06-47de-a279-e73461af4c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30FFD2-E8B7-4B31-A716-98D9266B27D5}">
  <ds:schemaRefs>
    <ds:schemaRef ds:uri="http://schemas.microsoft.com/office/2006/metadata/properties"/>
    <ds:schemaRef ds:uri="http://schemas.microsoft.com/office/infopath/2007/PartnerControls"/>
    <ds:schemaRef ds:uri="1c1d1cca-b810-4f27-9f84-3a289fb3993b"/>
    <ds:schemaRef ds:uri="d15024ee-db06-47de-a279-e73461af4c4c"/>
  </ds:schemaRefs>
</ds:datastoreItem>
</file>

<file path=customXml/itemProps2.xml><?xml version="1.0" encoding="utf-8"?>
<ds:datastoreItem xmlns:ds="http://schemas.openxmlformats.org/officeDocument/2006/customXml" ds:itemID="{529C81B1-7F90-4F03-83AB-64D8C295F886}"/>
</file>

<file path=customXml/itemProps3.xml><?xml version="1.0" encoding="utf-8"?>
<ds:datastoreItem xmlns:ds="http://schemas.openxmlformats.org/officeDocument/2006/customXml" ds:itemID="{6486DA03-82BC-479F-9FAE-E68548DC08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31484</TotalTime>
  <Words>1343</Words>
  <Application>Microsoft Office PowerPoint</Application>
  <PresentationFormat>On-screen Show (4:3)</PresentationFormat>
  <Paragraphs>192</Paragraphs>
  <Slides>29</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 (Body)</vt:lpstr>
      <vt:lpstr>Book Antiqua</vt:lpstr>
      <vt:lpstr>Calibri</vt:lpstr>
      <vt:lpstr>Wingdings</vt:lpstr>
      <vt:lpstr>Wingdings 2</vt:lpstr>
      <vt:lpstr>Wingdings 3</vt:lpstr>
      <vt:lpstr>Apex</vt:lpstr>
      <vt:lpstr>PowerPoint Presentation</vt:lpstr>
      <vt:lpstr>PowerPoint Presentation</vt:lpstr>
      <vt:lpstr>PowerPoint Presentation</vt:lpstr>
      <vt:lpstr>PowerPoint Presentation</vt:lpstr>
      <vt:lpstr>Project Background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South Dakota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Reconstruction of Highway 10 in Eureka</dc:title>
  <dc:creator>trpr15230</dc:creator>
  <cp:lastModifiedBy>Brianna Newman</cp:lastModifiedBy>
  <cp:revision>865</cp:revision>
  <cp:lastPrinted>2015-02-10T20:59:14Z</cp:lastPrinted>
  <dcterms:created xsi:type="dcterms:W3CDTF">2010-04-16T13:40:17Z</dcterms:created>
  <dcterms:modified xsi:type="dcterms:W3CDTF">2023-11-29T19:10:27Z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0x0101000196BB5BAE11D343BF5BAC7CF91FEAFB</vt:lpwstr>
  </property>
  <property fmtid="{D5CDD505-2E9C-101B-9397-08002B2CF9AE}" pid="3" name="MediaServiceImageTags">
    <vt:lpwstr/>
  </property>
</Properties>
</file>