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2" r:id="rId2"/>
    <p:sldId id="256" r:id="rId3"/>
    <p:sldId id="258" r:id="rId4"/>
    <p:sldId id="257" r:id="rId5"/>
    <p:sldId id="259" r:id="rId6"/>
    <p:sldId id="260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8" d="100"/>
          <a:sy n="158" d="100"/>
        </p:scale>
        <p:origin x="37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4BC2A-32C5-4D59-9017-097A01A17FDB}" type="datetimeFigureOut">
              <a:rPr lang="zh-CN" altLang="en-US" smtClean="0"/>
              <a:t>2017/5/4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E8827-5B94-4C14-A1F4-7CA11E3A78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243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0E8827-5B94-4C14-A1F4-7CA11E3A783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061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0E8827-5B94-4C14-A1F4-7CA11E3A783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186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0E8827-5B94-4C14-A1F4-7CA11E3A783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283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0E8827-5B94-4C14-A1F4-7CA11E3A783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262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0E8827-5B94-4C14-A1F4-7CA11E3A783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36759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0E8827-5B94-4C14-A1F4-7CA11E3A783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2229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5C32-CDFD-45E9-AC01-E6FA07F130A4}" type="datetimeFigureOut">
              <a:rPr lang="zh-CN" altLang="en-US" smtClean="0"/>
              <a:t>2017/5/4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D56AF-EE13-48B0-B3B2-C3A4E8697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652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5C32-CDFD-45E9-AC01-E6FA07F130A4}" type="datetimeFigureOut">
              <a:rPr lang="zh-CN" altLang="en-US" smtClean="0"/>
              <a:t>2017/5/4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D56AF-EE13-48B0-B3B2-C3A4E8697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475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5C32-CDFD-45E9-AC01-E6FA07F130A4}" type="datetimeFigureOut">
              <a:rPr lang="zh-CN" altLang="en-US" smtClean="0"/>
              <a:t>2017/5/4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D56AF-EE13-48B0-B3B2-C3A4E8697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668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5C32-CDFD-45E9-AC01-E6FA07F130A4}" type="datetimeFigureOut">
              <a:rPr lang="zh-CN" altLang="en-US" smtClean="0"/>
              <a:t>2017/5/4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D56AF-EE13-48B0-B3B2-C3A4E8697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103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5C32-CDFD-45E9-AC01-E6FA07F130A4}" type="datetimeFigureOut">
              <a:rPr lang="zh-CN" altLang="en-US" smtClean="0"/>
              <a:t>2017/5/4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D56AF-EE13-48B0-B3B2-C3A4E8697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05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5C32-CDFD-45E9-AC01-E6FA07F130A4}" type="datetimeFigureOut">
              <a:rPr lang="zh-CN" altLang="en-US" smtClean="0"/>
              <a:t>2017/5/4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D56AF-EE13-48B0-B3B2-C3A4E8697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718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5C32-CDFD-45E9-AC01-E6FA07F130A4}" type="datetimeFigureOut">
              <a:rPr lang="zh-CN" altLang="en-US" smtClean="0"/>
              <a:t>2017/5/4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D56AF-EE13-48B0-B3B2-C3A4E8697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848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5C32-CDFD-45E9-AC01-E6FA07F130A4}" type="datetimeFigureOut">
              <a:rPr lang="zh-CN" altLang="en-US" smtClean="0"/>
              <a:t>2017/5/4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D56AF-EE13-48B0-B3B2-C3A4E8697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121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5C32-CDFD-45E9-AC01-E6FA07F130A4}" type="datetimeFigureOut">
              <a:rPr lang="zh-CN" altLang="en-US" smtClean="0"/>
              <a:t>2017/5/4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D56AF-EE13-48B0-B3B2-C3A4E8697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74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5C32-CDFD-45E9-AC01-E6FA07F130A4}" type="datetimeFigureOut">
              <a:rPr lang="zh-CN" altLang="en-US" smtClean="0"/>
              <a:t>2017/5/4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D56AF-EE13-48B0-B3B2-C3A4E8697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4545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5C32-CDFD-45E9-AC01-E6FA07F130A4}" type="datetimeFigureOut">
              <a:rPr lang="zh-CN" altLang="en-US" smtClean="0"/>
              <a:t>2017/5/4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D56AF-EE13-48B0-B3B2-C3A4E8697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3699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55C32-CDFD-45E9-AC01-E6FA07F130A4}" type="datetimeFigureOut">
              <a:rPr lang="zh-CN" altLang="en-US" smtClean="0"/>
              <a:t>2017/5/4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D56AF-EE13-48B0-B3B2-C3A4E8697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336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5102578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dirty="0">
                <a:solidFill>
                  <a:schemeClr val="tx1"/>
                </a:solidFill>
              </a:rPr>
              <a:t>调度模块（集群）</a:t>
            </a:r>
          </a:p>
        </p:txBody>
      </p:sp>
      <p:sp>
        <p:nvSpPr>
          <p:cNvPr id="6" name="矩形 5"/>
          <p:cNvSpPr/>
          <p:nvPr/>
        </p:nvSpPr>
        <p:spPr>
          <a:xfrm>
            <a:off x="7089422" y="0"/>
            <a:ext cx="5102578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zh-CN" altLang="en-US" dirty="0">
                <a:solidFill>
                  <a:schemeClr val="tx1"/>
                </a:solidFill>
              </a:rPr>
              <a:t>执行模块（分片）</a:t>
            </a:r>
          </a:p>
        </p:txBody>
      </p:sp>
      <p:sp>
        <p:nvSpPr>
          <p:cNvPr id="7" name="矩形 6"/>
          <p:cNvSpPr/>
          <p:nvPr/>
        </p:nvSpPr>
        <p:spPr>
          <a:xfrm>
            <a:off x="7089423" y="519288"/>
            <a:ext cx="5129200" cy="260892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dirty="0"/>
              <a:t>执行框架</a:t>
            </a:r>
          </a:p>
        </p:txBody>
      </p:sp>
      <p:sp>
        <p:nvSpPr>
          <p:cNvPr id="8" name="矩形 7"/>
          <p:cNvSpPr/>
          <p:nvPr/>
        </p:nvSpPr>
        <p:spPr>
          <a:xfrm>
            <a:off x="2159659" y="549427"/>
            <a:ext cx="2957688" cy="22695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zh-CN" altLang="en-US" dirty="0"/>
              <a:t>注册模块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任务注册、通信、容错</a:t>
            </a:r>
          </a:p>
        </p:txBody>
      </p:sp>
      <p:sp>
        <p:nvSpPr>
          <p:cNvPr id="11" name="矩形 10"/>
          <p:cNvSpPr/>
          <p:nvPr/>
        </p:nvSpPr>
        <p:spPr>
          <a:xfrm>
            <a:off x="5485059" y="85031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触发任务</a:t>
            </a:r>
          </a:p>
        </p:txBody>
      </p:sp>
      <p:sp>
        <p:nvSpPr>
          <p:cNvPr id="14" name="矩形 13"/>
          <p:cNvSpPr/>
          <p:nvPr/>
        </p:nvSpPr>
        <p:spPr>
          <a:xfrm>
            <a:off x="5542002" y="1915703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执行回调</a:t>
            </a:r>
          </a:p>
        </p:txBody>
      </p:sp>
      <p:sp>
        <p:nvSpPr>
          <p:cNvPr id="15" name="矩形 14"/>
          <p:cNvSpPr/>
          <p:nvPr/>
        </p:nvSpPr>
        <p:spPr>
          <a:xfrm>
            <a:off x="7062799" y="2223910"/>
            <a:ext cx="5129201" cy="9043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任务切面</a:t>
            </a:r>
          </a:p>
        </p:txBody>
      </p:sp>
      <p:sp>
        <p:nvSpPr>
          <p:cNvPr id="16" name="矩形: 圆角 15"/>
          <p:cNvSpPr/>
          <p:nvPr/>
        </p:nvSpPr>
        <p:spPr>
          <a:xfrm>
            <a:off x="7266703" y="3356813"/>
            <a:ext cx="4728781" cy="30680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dirty="0"/>
              <a:t>业务系统</a:t>
            </a:r>
          </a:p>
        </p:txBody>
      </p:sp>
      <p:sp>
        <p:nvSpPr>
          <p:cNvPr id="17" name="矩形 16"/>
          <p:cNvSpPr/>
          <p:nvPr/>
        </p:nvSpPr>
        <p:spPr>
          <a:xfrm>
            <a:off x="7266703" y="3961766"/>
            <a:ext cx="472878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业务系统通过配置执行框架，并在相应的执行方法上面增加任务切面，即可。实现代码</a:t>
            </a:r>
            <a:r>
              <a:rPr lang="en-US" altLang="zh-CN" dirty="0"/>
              <a:t>0</a:t>
            </a:r>
            <a:r>
              <a:rPr lang="zh-CN" altLang="en-US" dirty="0"/>
              <a:t>侵入。</a:t>
            </a:r>
            <a:endParaRPr lang="en-US" altLang="zh-CN" dirty="0"/>
          </a:p>
          <a:p>
            <a:r>
              <a:rPr lang="zh-CN" altLang="en-US" dirty="0"/>
              <a:t>通过公共参数的传输，可以获取日期任务</a:t>
            </a:r>
            <a:r>
              <a:rPr lang="en-US" altLang="zh-CN" dirty="0" err="1"/>
              <a:t>tx_date</a:t>
            </a:r>
            <a:r>
              <a:rPr lang="zh-CN" altLang="en-US" dirty="0"/>
              <a:t>。或者流式任务的时间。以及用于分片的参数</a:t>
            </a:r>
            <a:endParaRPr lang="en-US" altLang="zh-CN" dirty="0"/>
          </a:p>
          <a:p>
            <a:r>
              <a:rPr lang="zh-CN" altLang="en-US" dirty="0"/>
              <a:t>业务代码自己决定重跑机制，事务机制来保证在升级或者重启的数据正确性</a:t>
            </a:r>
          </a:p>
        </p:txBody>
      </p:sp>
      <p:sp>
        <p:nvSpPr>
          <p:cNvPr id="19" name="矩形 18"/>
          <p:cNvSpPr/>
          <p:nvPr/>
        </p:nvSpPr>
        <p:spPr>
          <a:xfrm>
            <a:off x="24055" y="3156783"/>
            <a:ext cx="2959769" cy="158816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dirty="0"/>
              <a:t>调度框架（基于</a:t>
            </a:r>
            <a:r>
              <a:rPr lang="en-US" altLang="zh-CN" dirty="0"/>
              <a:t>quartz-</a:t>
            </a:r>
            <a:r>
              <a:rPr lang="en-US" altLang="zh-CN" dirty="0" err="1"/>
              <a:t>sch</a:t>
            </a:r>
            <a:r>
              <a:rPr lang="zh-CN" altLang="en-US" dirty="0"/>
              <a:t>）</a:t>
            </a:r>
          </a:p>
        </p:txBody>
      </p:sp>
      <p:sp>
        <p:nvSpPr>
          <p:cNvPr id="20" name="椭圆 19"/>
          <p:cNvSpPr/>
          <p:nvPr/>
        </p:nvSpPr>
        <p:spPr>
          <a:xfrm>
            <a:off x="168433" y="3668123"/>
            <a:ext cx="1167063" cy="8783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任务触发</a:t>
            </a:r>
          </a:p>
        </p:txBody>
      </p:sp>
      <p:sp>
        <p:nvSpPr>
          <p:cNvPr id="21" name="椭圆 20"/>
          <p:cNvSpPr/>
          <p:nvPr/>
        </p:nvSpPr>
        <p:spPr>
          <a:xfrm>
            <a:off x="1576128" y="3668122"/>
            <a:ext cx="1167063" cy="8783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任务依赖</a:t>
            </a:r>
          </a:p>
        </p:txBody>
      </p:sp>
      <p:cxnSp>
        <p:nvCxnSpPr>
          <p:cNvPr id="23" name="连接符: 肘形 22"/>
          <p:cNvCxnSpPr>
            <a:cxnSpLocks/>
            <a:stCxn id="20" idx="0"/>
            <a:endCxn id="8" idx="1"/>
          </p:cNvCxnSpPr>
          <p:nvPr/>
        </p:nvCxnSpPr>
        <p:spPr>
          <a:xfrm rot="5400000" flipH="1" flipV="1">
            <a:off x="463842" y="1972306"/>
            <a:ext cx="1983941" cy="140769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482897" y="1371598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触发任务</a:t>
            </a:r>
          </a:p>
        </p:txBody>
      </p:sp>
      <p:cxnSp>
        <p:nvCxnSpPr>
          <p:cNvPr id="27" name="连接符: 肘形 26"/>
          <p:cNvCxnSpPr>
            <a:cxnSpLocks/>
            <a:stCxn id="8" idx="2"/>
            <a:endCxn id="21" idx="6"/>
          </p:cNvCxnSpPr>
          <p:nvPr/>
        </p:nvCxnSpPr>
        <p:spPr>
          <a:xfrm rot="5400000">
            <a:off x="2546678" y="3015450"/>
            <a:ext cx="1288338" cy="89531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3509162" y="361182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依赖处理</a:t>
            </a:r>
          </a:p>
        </p:txBody>
      </p:sp>
      <p:sp>
        <p:nvSpPr>
          <p:cNvPr id="30" name="矩形: 圆角 29"/>
          <p:cNvSpPr/>
          <p:nvPr/>
        </p:nvSpPr>
        <p:spPr>
          <a:xfrm>
            <a:off x="7089422" y="1002266"/>
            <a:ext cx="851420" cy="7954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通信模块</a:t>
            </a:r>
          </a:p>
        </p:txBody>
      </p:sp>
      <p:cxnSp>
        <p:nvCxnSpPr>
          <p:cNvPr id="43" name="直接箭头连接符 42"/>
          <p:cNvCxnSpPr>
            <a:stCxn id="21" idx="2"/>
            <a:endCxn id="20" idx="6"/>
          </p:cNvCxnSpPr>
          <p:nvPr/>
        </p:nvCxnSpPr>
        <p:spPr>
          <a:xfrm flipH="1">
            <a:off x="1335496" y="4107275"/>
            <a:ext cx="24063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cxnSpLocks/>
          </p:cNvCxnSpPr>
          <p:nvPr/>
        </p:nvCxnSpPr>
        <p:spPr>
          <a:xfrm>
            <a:off x="5200649" y="1371598"/>
            <a:ext cx="18335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 flipH="1">
            <a:off x="5174499" y="2285035"/>
            <a:ext cx="181209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: 圆角 27"/>
          <p:cNvSpPr/>
          <p:nvPr/>
        </p:nvSpPr>
        <p:spPr>
          <a:xfrm>
            <a:off x="92741" y="5405938"/>
            <a:ext cx="4691264" cy="11144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任务调度管理控制平台</a:t>
            </a:r>
          </a:p>
        </p:txBody>
      </p:sp>
      <p:sp>
        <p:nvSpPr>
          <p:cNvPr id="31" name="箭头: 下 30"/>
          <p:cNvSpPr/>
          <p:nvPr/>
        </p:nvSpPr>
        <p:spPr>
          <a:xfrm>
            <a:off x="1036895" y="4925425"/>
            <a:ext cx="1122764" cy="3188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294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5102578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dirty="0">
                <a:solidFill>
                  <a:schemeClr val="tx1"/>
                </a:solidFill>
              </a:rPr>
              <a:t>调度模块（集群）</a:t>
            </a:r>
          </a:p>
        </p:txBody>
      </p:sp>
      <p:sp>
        <p:nvSpPr>
          <p:cNvPr id="6" name="矩形 5"/>
          <p:cNvSpPr/>
          <p:nvPr/>
        </p:nvSpPr>
        <p:spPr>
          <a:xfrm>
            <a:off x="7089422" y="0"/>
            <a:ext cx="5102578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zh-CN" altLang="en-US" dirty="0">
                <a:solidFill>
                  <a:schemeClr val="tx1"/>
                </a:solidFill>
              </a:rPr>
              <a:t>执行模块（分片）</a:t>
            </a:r>
          </a:p>
        </p:txBody>
      </p:sp>
      <p:sp>
        <p:nvSpPr>
          <p:cNvPr id="7" name="矩形 6"/>
          <p:cNvSpPr/>
          <p:nvPr/>
        </p:nvSpPr>
        <p:spPr>
          <a:xfrm>
            <a:off x="7089423" y="519288"/>
            <a:ext cx="5129200" cy="260892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dirty="0"/>
              <a:t>执行框架</a:t>
            </a:r>
          </a:p>
        </p:txBody>
      </p:sp>
      <p:sp>
        <p:nvSpPr>
          <p:cNvPr id="8" name="矩形 7"/>
          <p:cNvSpPr/>
          <p:nvPr/>
        </p:nvSpPr>
        <p:spPr>
          <a:xfrm>
            <a:off x="2144891" y="228604"/>
            <a:ext cx="2957688" cy="32605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zh-CN" altLang="en-US" dirty="0"/>
              <a:t>注册模块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注册模块通过通信情况进行设置</a:t>
            </a:r>
            <a:endParaRPr lang="en-US" altLang="zh-CN" dirty="0"/>
          </a:p>
          <a:p>
            <a:r>
              <a:rPr lang="zh-CN" altLang="en-US" dirty="0"/>
              <a:t>任务状态变更及后续处理通过执行回执进行变更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任务容错以及自动</a:t>
            </a:r>
            <a:r>
              <a:rPr lang="en-US" altLang="zh-CN" dirty="0" err="1"/>
              <a:t>refire</a:t>
            </a:r>
            <a:r>
              <a:rPr lang="zh-CN" altLang="en-US" dirty="0"/>
              <a:t>通过</a:t>
            </a:r>
          </a:p>
        </p:txBody>
      </p:sp>
      <p:sp>
        <p:nvSpPr>
          <p:cNvPr id="11" name="矩形 10"/>
          <p:cNvSpPr/>
          <p:nvPr/>
        </p:nvSpPr>
        <p:spPr>
          <a:xfrm>
            <a:off x="5485059" y="85031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触发任务</a:t>
            </a:r>
          </a:p>
        </p:txBody>
      </p:sp>
      <p:sp>
        <p:nvSpPr>
          <p:cNvPr id="14" name="矩形 13"/>
          <p:cNvSpPr/>
          <p:nvPr/>
        </p:nvSpPr>
        <p:spPr>
          <a:xfrm>
            <a:off x="5542002" y="1915703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执行回调</a:t>
            </a:r>
          </a:p>
        </p:txBody>
      </p:sp>
      <p:sp>
        <p:nvSpPr>
          <p:cNvPr id="15" name="矩形 14"/>
          <p:cNvSpPr/>
          <p:nvPr/>
        </p:nvSpPr>
        <p:spPr>
          <a:xfrm>
            <a:off x="7062799" y="2223910"/>
            <a:ext cx="5129201" cy="9043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任务切面</a:t>
            </a:r>
          </a:p>
        </p:txBody>
      </p:sp>
      <p:sp>
        <p:nvSpPr>
          <p:cNvPr id="16" name="矩形: 圆角 15"/>
          <p:cNvSpPr/>
          <p:nvPr/>
        </p:nvSpPr>
        <p:spPr>
          <a:xfrm>
            <a:off x="7266703" y="3356813"/>
            <a:ext cx="4728781" cy="30680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dirty="0"/>
              <a:t>业务系统</a:t>
            </a:r>
          </a:p>
        </p:txBody>
      </p:sp>
      <p:sp>
        <p:nvSpPr>
          <p:cNvPr id="17" name="矩形 16"/>
          <p:cNvSpPr/>
          <p:nvPr/>
        </p:nvSpPr>
        <p:spPr>
          <a:xfrm>
            <a:off x="7266703" y="3961766"/>
            <a:ext cx="472878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业务系统通过配置执行框架，并在相应的执行方法上面增加任务切面，即可。实现代码</a:t>
            </a:r>
            <a:r>
              <a:rPr lang="en-US" altLang="zh-CN" dirty="0"/>
              <a:t>0</a:t>
            </a:r>
            <a:r>
              <a:rPr lang="zh-CN" altLang="en-US" dirty="0"/>
              <a:t>侵入。</a:t>
            </a:r>
            <a:endParaRPr lang="en-US" altLang="zh-CN" dirty="0"/>
          </a:p>
          <a:p>
            <a:r>
              <a:rPr lang="zh-CN" altLang="en-US" dirty="0"/>
              <a:t>通过公共参数的传输，可以获取日期任务</a:t>
            </a:r>
            <a:r>
              <a:rPr lang="en-US" altLang="zh-CN" dirty="0" err="1"/>
              <a:t>tx_date</a:t>
            </a:r>
            <a:r>
              <a:rPr lang="zh-CN" altLang="en-US" dirty="0"/>
              <a:t>。或者流式任务的时间。以及用于分片的参数</a:t>
            </a:r>
            <a:endParaRPr lang="en-US" altLang="zh-CN" dirty="0"/>
          </a:p>
          <a:p>
            <a:r>
              <a:rPr lang="zh-CN" altLang="en-US" dirty="0"/>
              <a:t>业务代码自己决定重跑机制，事务机制来保证在升级或者重启的数据正确性</a:t>
            </a:r>
          </a:p>
        </p:txBody>
      </p:sp>
      <p:sp>
        <p:nvSpPr>
          <p:cNvPr id="19" name="矩形 18"/>
          <p:cNvSpPr/>
          <p:nvPr/>
        </p:nvSpPr>
        <p:spPr>
          <a:xfrm>
            <a:off x="24055" y="4271210"/>
            <a:ext cx="2959769" cy="158816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dirty="0"/>
              <a:t>调度框架（基于</a:t>
            </a:r>
            <a:r>
              <a:rPr lang="en-US" altLang="zh-CN" dirty="0"/>
              <a:t>quartz-</a:t>
            </a:r>
            <a:r>
              <a:rPr lang="en-US" altLang="zh-CN"/>
              <a:t>sch</a:t>
            </a:r>
            <a:r>
              <a:rPr lang="zh-CN" altLang="en-US"/>
              <a:t>）</a:t>
            </a:r>
            <a:endParaRPr lang="zh-CN" altLang="en-US" dirty="0"/>
          </a:p>
        </p:txBody>
      </p:sp>
      <p:sp>
        <p:nvSpPr>
          <p:cNvPr id="20" name="椭圆 19"/>
          <p:cNvSpPr/>
          <p:nvPr/>
        </p:nvSpPr>
        <p:spPr>
          <a:xfrm>
            <a:off x="168433" y="4782552"/>
            <a:ext cx="1167063" cy="8783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任务触发</a:t>
            </a:r>
          </a:p>
        </p:txBody>
      </p:sp>
      <p:sp>
        <p:nvSpPr>
          <p:cNvPr id="21" name="椭圆 20"/>
          <p:cNvSpPr/>
          <p:nvPr/>
        </p:nvSpPr>
        <p:spPr>
          <a:xfrm>
            <a:off x="1576128" y="4782551"/>
            <a:ext cx="1167063" cy="8783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任务依赖</a:t>
            </a:r>
          </a:p>
        </p:txBody>
      </p:sp>
      <p:cxnSp>
        <p:nvCxnSpPr>
          <p:cNvPr id="23" name="连接符: 肘形 22"/>
          <p:cNvCxnSpPr>
            <a:cxnSpLocks/>
            <a:stCxn id="20" idx="0"/>
            <a:endCxn id="8" idx="1"/>
          </p:cNvCxnSpPr>
          <p:nvPr/>
        </p:nvCxnSpPr>
        <p:spPr>
          <a:xfrm rot="5400000" flipH="1" flipV="1">
            <a:off x="-13407" y="2624254"/>
            <a:ext cx="2923671" cy="139292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482897" y="1371598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触发任务</a:t>
            </a:r>
          </a:p>
        </p:txBody>
      </p:sp>
      <p:cxnSp>
        <p:nvCxnSpPr>
          <p:cNvPr id="27" name="连接符: 肘形 26"/>
          <p:cNvCxnSpPr>
            <a:cxnSpLocks/>
            <a:stCxn id="8" idx="2"/>
            <a:endCxn id="21" idx="6"/>
          </p:cNvCxnSpPr>
          <p:nvPr/>
        </p:nvCxnSpPr>
        <p:spPr>
          <a:xfrm rot="5400000">
            <a:off x="2317190" y="3915158"/>
            <a:ext cx="1732547" cy="88054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3509162" y="4326208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依赖处理</a:t>
            </a:r>
          </a:p>
        </p:txBody>
      </p:sp>
      <p:sp>
        <p:nvSpPr>
          <p:cNvPr id="30" name="矩形: 圆角 29"/>
          <p:cNvSpPr/>
          <p:nvPr/>
        </p:nvSpPr>
        <p:spPr>
          <a:xfrm>
            <a:off x="7089422" y="1002266"/>
            <a:ext cx="851420" cy="7954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通信模块</a:t>
            </a:r>
          </a:p>
        </p:txBody>
      </p:sp>
      <p:cxnSp>
        <p:nvCxnSpPr>
          <p:cNvPr id="41" name="连接符: 肘形 40"/>
          <p:cNvCxnSpPr>
            <a:stCxn id="8" idx="3"/>
            <a:endCxn id="30" idx="1"/>
          </p:cNvCxnSpPr>
          <p:nvPr/>
        </p:nvCxnSpPr>
        <p:spPr>
          <a:xfrm flipV="1">
            <a:off x="5102579" y="1400010"/>
            <a:ext cx="1986843" cy="458871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>
            <a:stCxn id="21" idx="2"/>
            <a:endCxn id="20" idx="6"/>
          </p:cNvCxnSpPr>
          <p:nvPr/>
        </p:nvCxnSpPr>
        <p:spPr>
          <a:xfrm flipH="1">
            <a:off x="1335496" y="5221704"/>
            <a:ext cx="24063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7833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调度模块</a:t>
            </a:r>
          </a:p>
        </p:txBody>
      </p:sp>
      <p:sp>
        <p:nvSpPr>
          <p:cNvPr id="2" name="矩形: 圆角 1"/>
          <p:cNvSpPr/>
          <p:nvPr/>
        </p:nvSpPr>
        <p:spPr>
          <a:xfrm>
            <a:off x="0" y="1311439"/>
            <a:ext cx="2177716" cy="9384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Quartz</a:t>
            </a:r>
            <a:r>
              <a:rPr lang="zh-CN" altLang="en-US" dirty="0"/>
              <a:t>引擎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2730895" y="144373"/>
            <a:ext cx="2177716" cy="9384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调度依赖</a:t>
            </a:r>
            <a:endParaRPr lang="en-US" altLang="zh-CN" dirty="0"/>
          </a:p>
          <a:p>
            <a:pPr algn="ctr"/>
            <a:r>
              <a:rPr lang="zh-CN" altLang="en-US" dirty="0"/>
              <a:t>（</a:t>
            </a:r>
            <a:r>
              <a:rPr lang="en-US" altLang="zh-CN" dirty="0" err="1"/>
              <a:t>misfire_trgile</a:t>
            </a:r>
            <a:r>
              <a:rPr lang="zh-CN" altLang="en-US" dirty="0"/>
              <a:t>）</a:t>
            </a:r>
            <a:endParaRPr lang="en-US" altLang="zh-CN" dirty="0"/>
          </a:p>
        </p:txBody>
      </p:sp>
      <p:sp>
        <p:nvSpPr>
          <p:cNvPr id="3" name="矩形 2"/>
          <p:cNvSpPr/>
          <p:nvPr/>
        </p:nvSpPr>
        <p:spPr>
          <a:xfrm>
            <a:off x="5461792" y="745954"/>
            <a:ext cx="1996756" cy="2069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任务触发</a:t>
            </a:r>
          </a:p>
        </p:txBody>
      </p:sp>
      <p:cxnSp>
        <p:nvCxnSpPr>
          <p:cNvPr id="7" name="连接符: 肘形 6"/>
          <p:cNvCxnSpPr>
            <a:cxnSpLocks/>
            <a:stCxn id="2" idx="3"/>
            <a:endCxn id="3" idx="1"/>
          </p:cNvCxnSpPr>
          <p:nvPr/>
        </p:nvCxnSpPr>
        <p:spPr>
          <a:xfrm flipV="1">
            <a:off x="2177716" y="1780670"/>
            <a:ext cx="3284076" cy="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连接符: 肘形 11"/>
          <p:cNvCxnSpPr>
            <a:cxnSpLocks/>
            <a:stCxn id="18" idx="0"/>
            <a:endCxn id="5" idx="3"/>
          </p:cNvCxnSpPr>
          <p:nvPr/>
        </p:nvCxnSpPr>
        <p:spPr>
          <a:xfrm rot="16200000" flipV="1">
            <a:off x="6923638" y="-1401422"/>
            <a:ext cx="128700" cy="415875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连接符: 肘形 13"/>
          <p:cNvCxnSpPr>
            <a:cxnSpLocks/>
            <a:stCxn id="5" idx="2"/>
            <a:endCxn id="3" idx="1"/>
          </p:cNvCxnSpPr>
          <p:nvPr/>
        </p:nvCxnSpPr>
        <p:spPr>
          <a:xfrm rot="16200000" flipH="1">
            <a:off x="4291855" y="610733"/>
            <a:ext cx="697834" cy="164203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3714053" y="1146637"/>
            <a:ext cx="1338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子任务约束</a:t>
            </a:r>
            <a:endParaRPr lang="en-US" altLang="zh-CN" dirty="0"/>
          </a:p>
          <a:p>
            <a:r>
              <a:rPr lang="zh-CN" altLang="en-US" dirty="0"/>
              <a:t>子任务触发</a:t>
            </a:r>
          </a:p>
        </p:txBody>
      </p:sp>
      <p:sp>
        <p:nvSpPr>
          <p:cNvPr id="16" name="矩形 15"/>
          <p:cNvSpPr/>
          <p:nvPr/>
        </p:nvSpPr>
        <p:spPr>
          <a:xfrm>
            <a:off x="2352403" y="1431753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触发</a:t>
            </a:r>
          </a:p>
        </p:txBody>
      </p:sp>
      <p:sp>
        <p:nvSpPr>
          <p:cNvPr id="17" name="矩形 16"/>
          <p:cNvSpPr/>
          <p:nvPr/>
        </p:nvSpPr>
        <p:spPr>
          <a:xfrm>
            <a:off x="6431278" y="24846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下级任务</a:t>
            </a:r>
          </a:p>
        </p:txBody>
      </p:sp>
      <p:sp>
        <p:nvSpPr>
          <p:cNvPr id="18" name="矩形 17"/>
          <p:cNvSpPr/>
          <p:nvPr/>
        </p:nvSpPr>
        <p:spPr>
          <a:xfrm>
            <a:off x="8000426" y="742305"/>
            <a:ext cx="2133875" cy="2069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任务执行与回调</a:t>
            </a:r>
          </a:p>
        </p:txBody>
      </p:sp>
      <p:cxnSp>
        <p:nvCxnSpPr>
          <p:cNvPr id="23" name="连接符: 肘形 22"/>
          <p:cNvCxnSpPr>
            <a:cxnSpLocks/>
            <a:stCxn id="3" idx="3"/>
            <a:endCxn id="18" idx="1"/>
          </p:cNvCxnSpPr>
          <p:nvPr/>
        </p:nvCxnSpPr>
        <p:spPr>
          <a:xfrm flipV="1">
            <a:off x="7458548" y="1777021"/>
            <a:ext cx="541878" cy="364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双大括号 26"/>
          <p:cNvSpPr/>
          <p:nvPr/>
        </p:nvSpPr>
        <p:spPr>
          <a:xfrm>
            <a:off x="1720516" y="3509571"/>
            <a:ext cx="10039565" cy="2867166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2675568" y="3509570"/>
            <a:ext cx="3159748" cy="19888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dirty="0"/>
              <a:t>日切任务</a:t>
            </a:r>
            <a:endParaRPr lang="en-US" altLang="zh-CN" dirty="0"/>
          </a:p>
          <a:p>
            <a:r>
              <a:rPr lang="en-US" altLang="zh-CN" sz="1200" dirty="0"/>
              <a:t>1.</a:t>
            </a:r>
            <a:r>
              <a:rPr lang="zh-CN" altLang="en-US" sz="1200" dirty="0"/>
              <a:t>任务类型由初始触发的任务设置</a:t>
            </a:r>
            <a:endParaRPr lang="en-US" altLang="zh-CN" sz="1200" dirty="0"/>
          </a:p>
          <a:p>
            <a:r>
              <a:rPr lang="en-US" altLang="zh-CN" sz="1200" dirty="0"/>
              <a:t>2.</a:t>
            </a:r>
            <a:r>
              <a:rPr lang="zh-CN" altLang="en-US" sz="1200" dirty="0"/>
              <a:t>日切任务默认参数</a:t>
            </a:r>
            <a:r>
              <a:rPr lang="en-US" altLang="zh-CN" sz="1200" dirty="0" err="1"/>
              <a:t>tx_date</a:t>
            </a:r>
            <a:r>
              <a:rPr lang="zh-CN" altLang="en-US" sz="1200" dirty="0"/>
              <a:t>（执行日期）</a:t>
            </a:r>
            <a:endParaRPr lang="en-US" altLang="zh-CN" sz="1200" dirty="0"/>
          </a:p>
          <a:p>
            <a:r>
              <a:rPr lang="en-US" altLang="zh-CN" sz="1200" dirty="0"/>
              <a:t>3.</a:t>
            </a:r>
            <a:r>
              <a:rPr lang="zh-CN" altLang="en-US" sz="1200" dirty="0"/>
              <a:t>初始任务</a:t>
            </a:r>
            <a:r>
              <a:rPr lang="en-US" altLang="zh-CN" sz="1200" dirty="0" err="1"/>
              <a:t>tx_date</a:t>
            </a:r>
            <a:r>
              <a:rPr lang="zh-CN" altLang="en-US" sz="1200" dirty="0"/>
              <a:t>由配置决定，配置决定日期处理方式（</a:t>
            </a:r>
            <a:r>
              <a:rPr lang="en-US" altLang="zh-CN" sz="1200" dirty="0"/>
              <a:t>T-1</a:t>
            </a:r>
            <a:r>
              <a:rPr lang="zh-CN" altLang="en-US" sz="1200" dirty="0"/>
              <a:t>，</a:t>
            </a:r>
            <a:r>
              <a:rPr lang="en-US" altLang="zh-CN" sz="1200" dirty="0"/>
              <a:t>T</a:t>
            </a:r>
            <a:r>
              <a:rPr lang="zh-CN" altLang="en-US" sz="1200" dirty="0"/>
              <a:t>，</a:t>
            </a:r>
            <a:r>
              <a:rPr lang="en-US" altLang="zh-CN" sz="1200" dirty="0"/>
              <a:t>T+1.(</a:t>
            </a:r>
            <a:r>
              <a:rPr lang="zh-CN" altLang="en-US" sz="1200" dirty="0"/>
              <a:t>偏移量</a:t>
            </a:r>
            <a:r>
              <a:rPr lang="en-US" altLang="zh-CN" sz="1200" dirty="0"/>
              <a:t>)</a:t>
            </a:r>
            <a:r>
              <a:rPr lang="zh-CN" altLang="en-US" sz="1200" dirty="0"/>
              <a:t>）</a:t>
            </a:r>
            <a:endParaRPr lang="en-US" altLang="zh-CN" sz="1200" dirty="0"/>
          </a:p>
          <a:p>
            <a:r>
              <a:rPr lang="en-US" altLang="zh-CN" sz="1200" dirty="0"/>
              <a:t>4.</a:t>
            </a:r>
            <a:r>
              <a:rPr lang="zh-CN" altLang="en-US" sz="1200" dirty="0"/>
              <a:t>子任务的</a:t>
            </a:r>
            <a:r>
              <a:rPr lang="en-US" altLang="zh-CN" sz="1200" dirty="0" err="1"/>
              <a:t>tx_date</a:t>
            </a:r>
            <a:r>
              <a:rPr lang="zh-CN" altLang="en-US" sz="1200" dirty="0"/>
              <a:t>由父任务决定</a:t>
            </a:r>
            <a:endParaRPr lang="en-US" altLang="zh-CN" sz="1200" dirty="0"/>
          </a:p>
          <a:p>
            <a:r>
              <a:rPr lang="en-US" altLang="zh-CN" sz="1200" dirty="0"/>
              <a:t>5.</a:t>
            </a:r>
            <a:r>
              <a:rPr lang="zh-CN" altLang="en-US" sz="1200" dirty="0"/>
              <a:t>流式任务执行时被中断（重启），重新执行需要使用终端的</a:t>
            </a:r>
            <a:r>
              <a:rPr lang="en-US" altLang="zh-CN" sz="1200" dirty="0" err="1"/>
              <a:t>tx_date</a:t>
            </a:r>
            <a:endParaRPr lang="en-US" altLang="zh-CN" sz="1200" dirty="0"/>
          </a:p>
        </p:txBody>
      </p:sp>
      <p:sp>
        <p:nvSpPr>
          <p:cNvPr id="29" name="矩形 28"/>
          <p:cNvSpPr/>
          <p:nvPr/>
        </p:nvSpPr>
        <p:spPr>
          <a:xfrm>
            <a:off x="7415109" y="3513220"/>
            <a:ext cx="3159748" cy="19852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dirty="0"/>
              <a:t>流式任务</a:t>
            </a:r>
            <a:endParaRPr lang="en-US" altLang="zh-CN" dirty="0"/>
          </a:p>
          <a:p>
            <a:r>
              <a:rPr lang="en-US" altLang="zh-CN" sz="1200" dirty="0"/>
              <a:t>1</a:t>
            </a:r>
            <a:r>
              <a:rPr lang="en-US" altLang="zh-CN" sz="1100" dirty="0"/>
              <a:t>.</a:t>
            </a:r>
            <a:r>
              <a:rPr lang="zh-CN" altLang="en-US" sz="1100" dirty="0"/>
              <a:t>任务</a:t>
            </a:r>
            <a:r>
              <a:rPr lang="zh-CN" altLang="en-US" sz="1200" dirty="0"/>
              <a:t>类型由初始触发的任务设置</a:t>
            </a:r>
            <a:endParaRPr lang="en-US" altLang="zh-CN" sz="1200" dirty="0"/>
          </a:p>
          <a:p>
            <a:r>
              <a:rPr lang="en-US" altLang="zh-CN" sz="1200" dirty="0"/>
              <a:t>2.</a:t>
            </a:r>
            <a:r>
              <a:rPr lang="zh-CN" altLang="en-US" sz="1200" dirty="0"/>
              <a:t>流式任务分顺序执行（同一个任务先进先出队列），非顺序执行（比如</a:t>
            </a:r>
            <a:r>
              <a:rPr lang="en-US" altLang="zh-CN" sz="1200" dirty="0"/>
              <a:t>A</a:t>
            </a:r>
            <a:r>
              <a:rPr lang="zh-CN" altLang="en-US" sz="1200" dirty="0"/>
              <a:t>任务</a:t>
            </a:r>
            <a:r>
              <a:rPr lang="en-US" altLang="zh-CN" sz="1200" dirty="0"/>
              <a:t>1</a:t>
            </a:r>
            <a:r>
              <a:rPr lang="zh-CN" altLang="en-US" sz="1200" dirty="0"/>
              <a:t>未执行完成，任务</a:t>
            </a:r>
            <a:r>
              <a:rPr lang="en-US" altLang="zh-CN" sz="1200" dirty="0"/>
              <a:t>2</a:t>
            </a:r>
            <a:r>
              <a:rPr lang="zh-CN" altLang="en-US" sz="1200" dirty="0"/>
              <a:t>可以立即执行）</a:t>
            </a:r>
            <a:endParaRPr lang="en-US" altLang="zh-CN" sz="1200" dirty="0"/>
          </a:p>
          <a:p>
            <a:r>
              <a:rPr lang="en-US" altLang="zh-CN" sz="1200" dirty="0"/>
              <a:t>3.</a:t>
            </a:r>
            <a:r>
              <a:rPr lang="zh-CN" altLang="en-US" sz="1200" dirty="0"/>
              <a:t>流式任务的默认参数（上次任务开始时间</a:t>
            </a:r>
            <a:r>
              <a:rPr lang="en-US" altLang="zh-CN" sz="1200" dirty="0"/>
              <a:t>,</a:t>
            </a:r>
            <a:r>
              <a:rPr lang="zh-CN" altLang="en-US" sz="1200" dirty="0"/>
              <a:t>本次任务开始时间）</a:t>
            </a:r>
            <a:endParaRPr lang="en-US" altLang="zh-CN" sz="1200" dirty="0"/>
          </a:p>
          <a:p>
            <a:r>
              <a:rPr lang="en-US" altLang="zh-CN" sz="1200" dirty="0"/>
              <a:t>4.</a:t>
            </a:r>
            <a:r>
              <a:rPr lang="zh-CN" altLang="en-US" sz="1200" dirty="0"/>
              <a:t>流式任务执行时被中断（重启），重新执行时间区间要连贯</a:t>
            </a:r>
            <a:endParaRPr lang="zh-CN" altLang="en-US" dirty="0"/>
          </a:p>
        </p:txBody>
      </p:sp>
      <p:cxnSp>
        <p:nvCxnSpPr>
          <p:cNvPr id="31" name="连接符: 肘形 30"/>
          <p:cNvCxnSpPr>
            <a:cxnSpLocks/>
            <a:stCxn id="3" idx="2"/>
            <a:endCxn id="28" idx="0"/>
          </p:cNvCxnSpPr>
          <p:nvPr/>
        </p:nvCxnSpPr>
        <p:spPr>
          <a:xfrm rot="5400000">
            <a:off x="5010714" y="2060114"/>
            <a:ext cx="694184" cy="220472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连接符: 肘形 32"/>
          <p:cNvCxnSpPr>
            <a:cxnSpLocks/>
            <a:stCxn id="3" idx="2"/>
            <a:endCxn id="29" idx="0"/>
          </p:cNvCxnSpPr>
          <p:nvPr/>
        </p:nvCxnSpPr>
        <p:spPr>
          <a:xfrm rot="16200000" flipH="1">
            <a:off x="7378659" y="1896896"/>
            <a:ext cx="697834" cy="253481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箭头: 上 37"/>
          <p:cNvSpPr/>
          <p:nvPr/>
        </p:nvSpPr>
        <p:spPr>
          <a:xfrm>
            <a:off x="139454" y="2278158"/>
            <a:ext cx="1937084" cy="73392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深入</a:t>
            </a:r>
            <a:endParaRPr lang="en-US" altLang="zh-CN" dirty="0"/>
          </a:p>
          <a:p>
            <a:pPr algn="ctr"/>
            <a:r>
              <a:rPr lang="zh-CN" altLang="en-US" dirty="0"/>
              <a:t>研究</a:t>
            </a:r>
          </a:p>
        </p:txBody>
      </p:sp>
      <p:sp>
        <p:nvSpPr>
          <p:cNvPr id="40" name="箭头: 左右 39"/>
          <p:cNvSpPr/>
          <p:nvPr/>
        </p:nvSpPr>
        <p:spPr>
          <a:xfrm>
            <a:off x="10325596" y="1498192"/>
            <a:ext cx="931660" cy="58955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1526253" y="613605"/>
            <a:ext cx="665747" cy="2398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注册中心</a:t>
            </a:r>
          </a:p>
        </p:txBody>
      </p:sp>
      <p:sp>
        <p:nvSpPr>
          <p:cNvPr id="42" name="流程图: 多文档 41"/>
          <p:cNvSpPr/>
          <p:nvPr/>
        </p:nvSpPr>
        <p:spPr>
          <a:xfrm>
            <a:off x="11002879" y="974557"/>
            <a:ext cx="1046747" cy="457195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任务</a:t>
            </a:r>
          </a:p>
        </p:txBody>
      </p:sp>
      <p:sp>
        <p:nvSpPr>
          <p:cNvPr id="43" name="标注: 线形 42"/>
          <p:cNvSpPr/>
          <p:nvPr/>
        </p:nvSpPr>
        <p:spPr>
          <a:xfrm>
            <a:off x="5289339" y="0"/>
            <a:ext cx="914400" cy="505326"/>
          </a:xfrm>
          <a:prstGeom prst="borderCallout1">
            <a:avLst>
              <a:gd name="adj1" fmla="val 18750"/>
              <a:gd name="adj2" fmla="val -8333"/>
              <a:gd name="adj3" fmla="val 96789"/>
              <a:gd name="adj4" fmla="val -409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/>
              <a:t>任务分片通过子任务参数控制</a:t>
            </a:r>
          </a:p>
        </p:txBody>
      </p:sp>
    </p:spTree>
    <p:extLst>
      <p:ext uri="{BB962C8B-B14F-4D97-AF65-F5344CB8AC3E}">
        <p14:creationId xmlns:p14="http://schemas.microsoft.com/office/powerpoint/2010/main" val="2946268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注册模块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585355"/>
            <a:ext cx="566693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执行模块可以通过注解的形式直接在业务系统中增加</a:t>
            </a:r>
            <a:endParaRPr lang="en-US" altLang="zh-CN" dirty="0"/>
          </a:p>
          <a:p>
            <a:r>
              <a:rPr lang="en-US" altLang="zh-CN" dirty="0"/>
              <a:t>2.</a:t>
            </a:r>
            <a:r>
              <a:rPr lang="zh-CN" altLang="en-US" dirty="0"/>
              <a:t>执行模块中的任务可能都是不一样的</a:t>
            </a:r>
            <a:endParaRPr lang="en-US" altLang="zh-CN" dirty="0"/>
          </a:p>
          <a:p>
            <a:r>
              <a:rPr lang="en-US" altLang="zh-CN" dirty="0"/>
              <a:t>3.</a:t>
            </a:r>
            <a:r>
              <a:rPr lang="zh-CN" altLang="en-US" dirty="0"/>
              <a:t>业务系统负责均衡，执行模块任务有可能是一样的</a:t>
            </a:r>
          </a:p>
        </p:txBody>
      </p:sp>
      <p:sp>
        <p:nvSpPr>
          <p:cNvPr id="6" name="矩形 5"/>
          <p:cNvSpPr/>
          <p:nvPr/>
        </p:nvSpPr>
        <p:spPr>
          <a:xfrm>
            <a:off x="4566498" y="4420413"/>
            <a:ext cx="4625627" cy="1029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负载均衡</a:t>
            </a:r>
            <a:r>
              <a:rPr lang="en-US" altLang="zh-CN" dirty="0"/>
              <a:t>/</a:t>
            </a:r>
            <a:r>
              <a:rPr lang="zh-CN" altLang="en-US" dirty="0"/>
              <a:t>通信</a:t>
            </a:r>
          </a:p>
        </p:txBody>
      </p:sp>
      <p:sp>
        <p:nvSpPr>
          <p:cNvPr id="7" name="矩形 6"/>
          <p:cNvSpPr/>
          <p:nvPr/>
        </p:nvSpPr>
        <p:spPr>
          <a:xfrm>
            <a:off x="4566498" y="1780730"/>
            <a:ext cx="4625627" cy="9649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负载均衡</a:t>
            </a:r>
            <a:r>
              <a:rPr lang="en-US" altLang="zh-CN" dirty="0"/>
              <a:t>/</a:t>
            </a:r>
            <a:r>
              <a:rPr lang="zh-CN" altLang="en-US" dirty="0"/>
              <a:t>通信</a:t>
            </a:r>
          </a:p>
        </p:txBody>
      </p:sp>
      <p:sp>
        <p:nvSpPr>
          <p:cNvPr id="11" name="流程图: 多文档 10"/>
          <p:cNvSpPr/>
          <p:nvPr/>
        </p:nvSpPr>
        <p:spPr>
          <a:xfrm>
            <a:off x="61249" y="2027342"/>
            <a:ext cx="1046747" cy="457195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任务</a:t>
            </a:r>
          </a:p>
        </p:txBody>
      </p:sp>
      <p:sp>
        <p:nvSpPr>
          <p:cNvPr id="13" name="流程图: 预定义过程 12"/>
          <p:cNvSpPr/>
          <p:nvPr/>
        </p:nvSpPr>
        <p:spPr>
          <a:xfrm>
            <a:off x="1660358" y="1997242"/>
            <a:ext cx="1528010" cy="522141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优先级</a:t>
            </a:r>
            <a:endParaRPr lang="en-US" altLang="zh-CN" dirty="0"/>
          </a:p>
          <a:p>
            <a:pPr algn="ctr"/>
            <a:r>
              <a:rPr lang="zh-CN" altLang="en-US" dirty="0"/>
              <a:t>执行队列</a:t>
            </a:r>
            <a:endParaRPr lang="en-US" altLang="zh-CN" dirty="0"/>
          </a:p>
        </p:txBody>
      </p:sp>
      <p:cxnSp>
        <p:nvCxnSpPr>
          <p:cNvPr id="15" name="连接符: 肘形 14"/>
          <p:cNvCxnSpPr>
            <a:cxnSpLocks/>
            <a:stCxn id="11" idx="3"/>
            <a:endCxn id="13" idx="1"/>
          </p:cNvCxnSpPr>
          <p:nvPr/>
        </p:nvCxnSpPr>
        <p:spPr>
          <a:xfrm>
            <a:off x="1107996" y="2255940"/>
            <a:ext cx="552362" cy="237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连接符: 肘形 17"/>
          <p:cNvCxnSpPr>
            <a:cxnSpLocks/>
            <a:stCxn id="13" idx="3"/>
            <a:endCxn id="7" idx="1"/>
          </p:cNvCxnSpPr>
          <p:nvPr/>
        </p:nvCxnSpPr>
        <p:spPr>
          <a:xfrm>
            <a:off x="3188368" y="2258313"/>
            <a:ext cx="1378130" cy="487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3227671" y="1944836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发现执行器</a:t>
            </a:r>
          </a:p>
        </p:txBody>
      </p:sp>
      <p:sp>
        <p:nvSpPr>
          <p:cNvPr id="21" name="矩形: 圆角 20"/>
          <p:cNvSpPr/>
          <p:nvPr/>
        </p:nvSpPr>
        <p:spPr>
          <a:xfrm>
            <a:off x="5641287" y="570220"/>
            <a:ext cx="2323616" cy="878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执行器注册</a:t>
            </a:r>
            <a:endParaRPr lang="en-US" altLang="zh-CN"/>
          </a:p>
          <a:p>
            <a:pPr algn="ctr"/>
            <a:r>
              <a:rPr lang="en-US" altLang="zh-CN"/>
              <a:t>(</a:t>
            </a:r>
            <a:r>
              <a:rPr lang="zh-CN" altLang="en-US"/>
              <a:t>任务注册）</a:t>
            </a:r>
            <a:endParaRPr lang="zh-CN" altLang="en-US" dirty="0"/>
          </a:p>
        </p:txBody>
      </p:sp>
      <p:sp>
        <p:nvSpPr>
          <p:cNvPr id="23" name="箭头: 下 22"/>
          <p:cNvSpPr/>
          <p:nvPr/>
        </p:nvSpPr>
        <p:spPr>
          <a:xfrm>
            <a:off x="6268453" y="1508685"/>
            <a:ext cx="1094873" cy="1637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1526253" y="613605"/>
            <a:ext cx="665747" cy="552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执行模块</a:t>
            </a:r>
          </a:p>
        </p:txBody>
      </p:sp>
      <p:sp>
        <p:nvSpPr>
          <p:cNvPr id="26" name="箭头: 右 25"/>
          <p:cNvSpPr/>
          <p:nvPr/>
        </p:nvSpPr>
        <p:spPr>
          <a:xfrm>
            <a:off x="9613232" y="1944836"/>
            <a:ext cx="1648326" cy="5397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开始执行</a:t>
            </a:r>
          </a:p>
        </p:txBody>
      </p:sp>
      <p:sp>
        <p:nvSpPr>
          <p:cNvPr id="27" name="箭头: 左 26"/>
          <p:cNvSpPr/>
          <p:nvPr/>
        </p:nvSpPr>
        <p:spPr>
          <a:xfrm>
            <a:off x="9559089" y="4624950"/>
            <a:ext cx="1756611" cy="62081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执行回调</a:t>
            </a:r>
          </a:p>
        </p:txBody>
      </p:sp>
      <p:sp>
        <p:nvSpPr>
          <p:cNvPr id="29" name="矩形: 圆角 28"/>
          <p:cNvSpPr/>
          <p:nvPr/>
        </p:nvSpPr>
        <p:spPr>
          <a:xfrm>
            <a:off x="5666936" y="3213055"/>
            <a:ext cx="2297967" cy="8415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调度器注册</a:t>
            </a:r>
            <a:endParaRPr lang="zh-CN" altLang="en-US" dirty="0"/>
          </a:p>
        </p:txBody>
      </p:sp>
      <p:sp>
        <p:nvSpPr>
          <p:cNvPr id="30" name="箭头: 下 29"/>
          <p:cNvSpPr/>
          <p:nvPr/>
        </p:nvSpPr>
        <p:spPr>
          <a:xfrm>
            <a:off x="6255658" y="4155677"/>
            <a:ext cx="1094873" cy="1637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箭头: 左 30"/>
          <p:cNvSpPr/>
          <p:nvPr/>
        </p:nvSpPr>
        <p:spPr>
          <a:xfrm>
            <a:off x="1196052" y="4721201"/>
            <a:ext cx="2810464" cy="52456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执行回调</a:t>
            </a:r>
          </a:p>
        </p:txBody>
      </p:sp>
      <p:sp>
        <p:nvSpPr>
          <p:cNvPr id="32" name="矩形 31"/>
          <p:cNvSpPr/>
          <p:nvPr/>
        </p:nvSpPr>
        <p:spPr>
          <a:xfrm>
            <a:off x="0" y="4054641"/>
            <a:ext cx="829088" cy="17325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调度模块</a:t>
            </a:r>
          </a:p>
        </p:txBody>
      </p:sp>
    </p:spTree>
    <p:extLst>
      <p:ext uri="{BB962C8B-B14F-4D97-AF65-F5344CB8AC3E}">
        <p14:creationId xmlns:p14="http://schemas.microsoft.com/office/powerpoint/2010/main" val="3295629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756611" y="782058"/>
            <a:ext cx="4150893" cy="364556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zh-CN" altLang="en-US" dirty="0">
                <a:solidFill>
                  <a:schemeClr val="tx1"/>
                </a:solidFill>
              </a:rPr>
              <a:t>执行框架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执行模块</a:t>
            </a:r>
          </a:p>
        </p:txBody>
      </p:sp>
      <p:sp>
        <p:nvSpPr>
          <p:cNvPr id="2" name="矩形 1"/>
          <p:cNvSpPr/>
          <p:nvPr/>
        </p:nvSpPr>
        <p:spPr>
          <a:xfrm>
            <a:off x="-54206" y="5500041"/>
            <a:ext cx="589776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执行模块可以通过注解的形式直接在业务系统中增加</a:t>
            </a:r>
            <a:endParaRPr lang="en-US" altLang="zh-CN" dirty="0"/>
          </a:p>
          <a:p>
            <a:r>
              <a:rPr lang="en-US" altLang="zh-CN" dirty="0"/>
              <a:t>2.</a:t>
            </a:r>
            <a:r>
              <a:rPr lang="zh-CN" altLang="en-US" dirty="0"/>
              <a:t>不同的业务系统可执行的任务可能都是不一样的</a:t>
            </a:r>
            <a:endParaRPr lang="en-US" altLang="zh-CN" dirty="0"/>
          </a:p>
          <a:p>
            <a:r>
              <a:rPr lang="en-US" altLang="zh-CN" dirty="0"/>
              <a:t>3.</a:t>
            </a:r>
            <a:r>
              <a:rPr lang="zh-CN" altLang="en-US" dirty="0"/>
              <a:t>业务系统可能集群部署，因此模块任务有可能是一样的</a:t>
            </a:r>
          </a:p>
        </p:txBody>
      </p:sp>
      <p:sp>
        <p:nvSpPr>
          <p:cNvPr id="5" name="矩形 4"/>
          <p:cNvSpPr/>
          <p:nvPr/>
        </p:nvSpPr>
        <p:spPr>
          <a:xfrm>
            <a:off x="1883456" y="1929882"/>
            <a:ext cx="2544165" cy="1029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通信</a:t>
            </a:r>
            <a:endParaRPr lang="en-US" altLang="zh-CN" dirty="0"/>
          </a:p>
          <a:p>
            <a:pPr algn="ctr"/>
            <a:r>
              <a:rPr lang="en-US" altLang="zh-CN" dirty="0"/>
              <a:t>(mina</a:t>
            </a:r>
            <a:r>
              <a:rPr lang="zh-CN" altLang="en-US"/>
              <a:t>研究</a:t>
            </a:r>
            <a:r>
              <a:rPr lang="en-US" altLang="zh-CN"/>
              <a:t>)</a:t>
            </a:r>
            <a:endParaRPr lang="zh-CN" altLang="en-US" dirty="0"/>
          </a:p>
        </p:txBody>
      </p:sp>
      <p:sp>
        <p:nvSpPr>
          <p:cNvPr id="6" name="流程图: 多文档 5"/>
          <p:cNvSpPr/>
          <p:nvPr/>
        </p:nvSpPr>
        <p:spPr>
          <a:xfrm>
            <a:off x="145470" y="2216230"/>
            <a:ext cx="1046747" cy="457195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任务</a:t>
            </a:r>
          </a:p>
        </p:txBody>
      </p:sp>
      <p:cxnSp>
        <p:nvCxnSpPr>
          <p:cNvPr id="7" name="直接箭头连接符 6"/>
          <p:cNvCxnSpPr>
            <a:cxnSpLocks/>
            <a:stCxn id="6" idx="3"/>
            <a:endCxn id="5" idx="1"/>
          </p:cNvCxnSpPr>
          <p:nvPr/>
        </p:nvCxnSpPr>
        <p:spPr>
          <a:xfrm>
            <a:off x="1192217" y="2444828"/>
            <a:ext cx="69123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317957" y="952909"/>
            <a:ext cx="589547" cy="29814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切面</a:t>
            </a:r>
          </a:p>
        </p:txBody>
      </p:sp>
      <p:cxnSp>
        <p:nvCxnSpPr>
          <p:cNvPr id="11" name="连接符: 肘形 10"/>
          <p:cNvCxnSpPr>
            <a:cxnSpLocks/>
            <a:stCxn id="5" idx="3"/>
            <a:endCxn id="9" idx="1"/>
          </p:cNvCxnSpPr>
          <p:nvPr/>
        </p:nvCxnSpPr>
        <p:spPr>
          <a:xfrm flipV="1">
            <a:off x="4427621" y="2443621"/>
            <a:ext cx="890336" cy="120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5907504" y="42115"/>
            <a:ext cx="4150287" cy="51254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dirty="0"/>
              <a:t>业务系统</a:t>
            </a:r>
          </a:p>
        </p:txBody>
      </p:sp>
    </p:spTree>
    <p:extLst>
      <p:ext uri="{BB962C8B-B14F-4D97-AF65-F5344CB8AC3E}">
        <p14:creationId xmlns:p14="http://schemas.microsoft.com/office/powerpoint/2010/main" val="3608533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71501" y="742950"/>
            <a:ext cx="585788" cy="514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295532" y="742950"/>
            <a:ext cx="585788" cy="514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205295" y="742950"/>
            <a:ext cx="585788" cy="514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</a:t>
            </a:r>
            <a:endParaRPr lang="zh-CN" altLang="en-US" dirty="0"/>
          </a:p>
        </p:txBody>
      </p:sp>
      <p:cxnSp>
        <p:nvCxnSpPr>
          <p:cNvPr id="6" name="直接箭头连接符 5"/>
          <p:cNvCxnSpPr>
            <a:stCxn id="2" idx="3"/>
            <a:endCxn id="3" idx="1"/>
          </p:cNvCxnSpPr>
          <p:nvPr/>
        </p:nvCxnSpPr>
        <p:spPr>
          <a:xfrm>
            <a:off x="1157289" y="1000125"/>
            <a:ext cx="113824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>
            <a:stCxn id="3" idx="3"/>
            <a:endCxn id="4" idx="1"/>
          </p:cNvCxnSpPr>
          <p:nvPr/>
        </p:nvCxnSpPr>
        <p:spPr>
          <a:xfrm>
            <a:off x="2881320" y="1000125"/>
            <a:ext cx="13239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403244" y="74295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触发</a:t>
            </a:r>
          </a:p>
        </p:txBody>
      </p:sp>
      <p:sp>
        <p:nvSpPr>
          <p:cNvPr id="10" name="矩形 9"/>
          <p:cNvSpPr/>
          <p:nvPr/>
        </p:nvSpPr>
        <p:spPr>
          <a:xfrm>
            <a:off x="3224908" y="74295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触发</a:t>
            </a:r>
          </a:p>
        </p:txBody>
      </p:sp>
    </p:spTree>
    <p:extLst>
      <p:ext uri="{BB962C8B-B14F-4D97-AF65-F5344CB8AC3E}">
        <p14:creationId xmlns:p14="http://schemas.microsoft.com/office/powerpoint/2010/main" val="40992421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2491</TotalTime>
  <Words>608</Words>
  <Application>Microsoft Office PowerPoint</Application>
  <PresentationFormat>宽屏</PresentationFormat>
  <Paragraphs>107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0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yin su</dc:creator>
  <cp:lastModifiedBy>yin su</cp:lastModifiedBy>
  <cp:revision>96</cp:revision>
  <dcterms:created xsi:type="dcterms:W3CDTF">2017-01-08T15:21:02Z</dcterms:created>
  <dcterms:modified xsi:type="dcterms:W3CDTF">2017-05-04T11:04:33Z</dcterms:modified>
</cp:coreProperties>
</file>