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329" r:id="rId3"/>
    <p:sldId id="335" r:id="rId4"/>
    <p:sldId id="347" r:id="rId5"/>
    <p:sldId id="348" r:id="rId6"/>
    <p:sldId id="344" r:id="rId7"/>
    <p:sldId id="339" r:id="rId8"/>
    <p:sldId id="340" r:id="rId9"/>
    <p:sldId id="336" r:id="rId10"/>
    <p:sldId id="337" r:id="rId11"/>
    <p:sldId id="338" r:id="rId12"/>
    <p:sldId id="341" r:id="rId13"/>
    <p:sldId id="342" r:id="rId14"/>
    <p:sldId id="343" r:id="rId15"/>
    <p:sldId id="345" r:id="rId16"/>
    <p:sldId id="346" r:id="rId17"/>
    <p:sldId id="349" r:id="rId18"/>
    <p:sldId id="271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1" autoAdjust="0"/>
    <p:restoredTop sz="94790" autoAdjust="0"/>
  </p:normalViewPr>
  <p:slideViewPr>
    <p:cSldViewPr>
      <p:cViewPr varScale="1">
        <p:scale>
          <a:sx n="91" d="100"/>
          <a:sy n="91" d="100"/>
        </p:scale>
        <p:origin x="666" y="90"/>
      </p:cViewPr>
      <p:guideLst>
        <p:guide orient="horz" pos="1620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280FE6-A104-468D-880C-8FA3CB8840D3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E0B4C4-6BCD-41CF-90F1-4A6B021515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7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a-3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9" name="标题 1"/>
          <p:cNvSpPr>
            <a:spLocks noGrp="1"/>
          </p:cNvSpPr>
          <p:nvPr>
            <p:ph type="ctrTitle"/>
          </p:nvPr>
        </p:nvSpPr>
        <p:spPr>
          <a:xfrm>
            <a:off x="685800" y="4191005"/>
            <a:ext cx="7772400" cy="936104"/>
          </a:xfrm>
        </p:spPr>
        <p:txBody>
          <a:bodyPr anchor="t"/>
          <a:lstStyle>
            <a:lvl1pPr>
              <a:defRPr sz="4000" baseline="0">
                <a:solidFill>
                  <a:schemeClr val="tx2">
                    <a:lumMod val="50000"/>
                  </a:schemeClr>
                </a:solidFill>
                <a:latin typeface="+mj-lt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副标题 2"/>
          <p:cNvSpPr>
            <a:spLocks noGrp="1"/>
          </p:cNvSpPr>
          <p:nvPr>
            <p:ph type="subTitle" idx="1"/>
          </p:nvPr>
        </p:nvSpPr>
        <p:spPr>
          <a:xfrm>
            <a:off x="1371600" y="5238763"/>
            <a:ext cx="6400800" cy="69763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tx2">
                    <a:lumMod val="50000"/>
                  </a:schemeClr>
                </a:solidFill>
                <a:latin typeface="+mn-lt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1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24596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2" name="日期占位符 10"/>
          <p:cNvSpPr txBox="1">
            <a:spLocks/>
          </p:cNvSpPr>
          <p:nvPr userDrawn="1"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2015/5/27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ppt模板0422-3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ctrTitle"/>
          </p:nvPr>
        </p:nvSpPr>
        <p:spPr>
          <a:xfrm>
            <a:off x="685800" y="3861049"/>
            <a:ext cx="7772400" cy="936104"/>
          </a:xfrm>
        </p:spPr>
        <p:txBody>
          <a:bodyPr anchor="t"/>
          <a:lstStyle>
            <a:lvl1pPr>
              <a:defRPr sz="40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69763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pic>
        <p:nvPicPr>
          <p:cNvPr id="10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59250"/>
            <a:ext cx="1541463" cy="797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357158" y="6371168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3158" y="6371168"/>
            <a:ext cx="2133600" cy="4868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0C85B-E869-48BD-9352-BDEFAEF696E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0"/>
            <a:ext cx="9144000" cy="6857431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  <p:sp>
        <p:nvSpPr>
          <p:cNvPr id="9" name="内容占位符 2"/>
          <p:cNvSpPr>
            <a:spLocks noGrp="1"/>
          </p:cNvSpPr>
          <p:nvPr>
            <p:ph idx="1"/>
          </p:nvPr>
        </p:nvSpPr>
        <p:spPr>
          <a:xfrm>
            <a:off x="2786050" y="2000241"/>
            <a:ext cx="5760640" cy="63724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0" name="内容占位符 2"/>
          <p:cNvSpPr>
            <a:spLocks noGrp="1"/>
          </p:cNvSpPr>
          <p:nvPr>
            <p:ph idx="13"/>
          </p:nvPr>
        </p:nvSpPr>
        <p:spPr>
          <a:xfrm>
            <a:off x="2786050" y="3071812"/>
            <a:ext cx="5760640" cy="669795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1" name="内容占位符 2"/>
          <p:cNvSpPr>
            <a:spLocks noGrp="1"/>
          </p:cNvSpPr>
          <p:nvPr>
            <p:ph idx="14"/>
          </p:nvPr>
        </p:nvSpPr>
        <p:spPr>
          <a:xfrm>
            <a:off x="2786050" y="4214819"/>
            <a:ext cx="5760640" cy="63090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2" name="内容占位符 2"/>
          <p:cNvSpPr>
            <a:spLocks noGrp="1"/>
          </p:cNvSpPr>
          <p:nvPr>
            <p:ph idx="15"/>
          </p:nvPr>
        </p:nvSpPr>
        <p:spPr>
          <a:xfrm>
            <a:off x="2786050" y="5286388"/>
            <a:ext cx="5760640" cy="663461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目录页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2786050" y="1991121"/>
            <a:ext cx="5760640" cy="94490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19" name="内容占位符 2"/>
          <p:cNvSpPr>
            <a:spLocks noGrp="1"/>
          </p:cNvSpPr>
          <p:nvPr>
            <p:ph idx="13"/>
          </p:nvPr>
        </p:nvSpPr>
        <p:spPr>
          <a:xfrm>
            <a:off x="2786050" y="3134128"/>
            <a:ext cx="5760640" cy="893059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0" name="内容占位符 2"/>
          <p:cNvSpPr>
            <a:spLocks noGrp="1"/>
          </p:cNvSpPr>
          <p:nvPr>
            <p:ph idx="14"/>
          </p:nvPr>
        </p:nvSpPr>
        <p:spPr>
          <a:xfrm>
            <a:off x="2786050" y="4181886"/>
            <a:ext cx="5760640" cy="936463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1" name="内容占位符 2"/>
          <p:cNvSpPr>
            <a:spLocks noGrp="1"/>
          </p:cNvSpPr>
          <p:nvPr>
            <p:ph idx="15"/>
          </p:nvPr>
        </p:nvSpPr>
        <p:spPr>
          <a:xfrm>
            <a:off x="2786050" y="5229643"/>
            <a:ext cx="5760640" cy="1152128"/>
          </a:xfr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  <a:defRPr lang="zh-CN" altLang="en-US" sz="2800" kern="1200" dirty="0" smtClean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1200" kern="120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宋体" charset="-122"/>
                <a:cs typeface="+mn-cs"/>
              </a:defRPr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25" name="日期占位符 3"/>
          <p:cNvSpPr txBox="1">
            <a:spLocks/>
          </p:cNvSpPr>
          <p:nvPr userDrawn="1"/>
        </p:nvSpPr>
        <p:spPr>
          <a:xfrm>
            <a:off x="609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灯片编号占位符 5"/>
          <p:cNvSpPr txBox="1">
            <a:spLocks/>
          </p:cNvSpPr>
          <p:nvPr userDrawn="1"/>
        </p:nvSpPr>
        <p:spPr>
          <a:xfrm>
            <a:off x="67056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785786" y="511242"/>
            <a:ext cx="1500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b="1" dirty="0" smtClean="0">
                <a:solidFill>
                  <a:srgbClr val="FF0000"/>
                </a:solidFill>
              </a:rPr>
              <a:t>c</a:t>
            </a:r>
            <a:r>
              <a:rPr lang="en-US" sz="1600" b="1" dirty="0" smtClean="0">
                <a:solidFill>
                  <a:srgbClr val="FF0000"/>
                </a:solidFill>
              </a:rPr>
              <a:t>ontents</a:t>
            </a:r>
          </a:p>
          <a:p>
            <a:pPr algn="r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b="1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+mn-cs"/>
              </a:rPr>
              <a:t>目录</a:t>
            </a:r>
            <a:endParaRPr lang="en-US" altLang="zh-CN" sz="3200" b="1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ppt模板0422-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1" name="文本占位符 2"/>
          <p:cNvSpPr>
            <a:spLocks noGrp="1"/>
          </p:cNvSpPr>
          <p:nvPr>
            <p:ph type="body" idx="1"/>
          </p:nvPr>
        </p:nvSpPr>
        <p:spPr>
          <a:xfrm>
            <a:off x="2214546" y="3524251"/>
            <a:ext cx="5357850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2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模板0422-3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285"/>
            <a:ext cx="9144000" cy="685743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type="body" idx="1"/>
          </p:nvPr>
        </p:nvSpPr>
        <p:spPr>
          <a:xfrm>
            <a:off x="2143108" y="3524251"/>
            <a:ext cx="5429288" cy="1063951"/>
          </a:xfrm>
        </p:spPr>
        <p:txBody>
          <a:bodyPr anchor="t"/>
          <a:lstStyle>
            <a:lvl1pPr marL="0" indent="0" algn="l" rtl="0" fontAlgn="base">
              <a:spcBef>
                <a:spcPct val="0"/>
              </a:spcBef>
              <a:spcAft>
                <a:spcPct val="0"/>
              </a:spcAft>
              <a:buNone/>
              <a:defRPr lang="zh-CN" altLang="en-US" sz="4000" kern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5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直接连接符 12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5143536"/>
          </a:xfrm>
        </p:spPr>
        <p:txBody>
          <a:bodyPr/>
          <a:lstStyle>
            <a:lvl1pPr>
              <a:defRPr sz="20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>
              <a:defRPr sz="18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2pPr>
            <a:lvl3pPr>
              <a:defRPr sz="16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3pPr>
            <a:lvl4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4pPr>
            <a:lvl5pPr>
              <a:defRPr sz="1400" b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6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Picture 2" descr="C:\Users\microsoft\Desktop\logo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90" y="226441"/>
            <a:ext cx="1214414" cy="6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连接符 8"/>
          <p:cNvCxnSpPr/>
          <p:nvPr userDrawn="1"/>
        </p:nvCxnSpPr>
        <p:spPr>
          <a:xfrm>
            <a:off x="450000" y="855117"/>
            <a:ext cx="8244000" cy="2116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57201" y="186267"/>
            <a:ext cx="7067128" cy="641317"/>
          </a:xfrm>
        </p:spPr>
        <p:txBody>
          <a:bodyPr lIns="0" tIns="0" rIns="0" bIns="0" anchor="t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lang="zh-CN" altLang="en-US" sz="2400" kern="1200" dirty="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1" name="日期占位符 3"/>
          <p:cNvSpPr txBox="1">
            <a:spLocks/>
          </p:cNvSpPr>
          <p:nvPr userDrawn="1"/>
        </p:nvSpPr>
        <p:spPr>
          <a:xfrm>
            <a:off x="457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819263-9080-417D-9D75-C07215E993FF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2015/5/27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灯片编号占位符 5"/>
          <p:cNvSpPr txBox="1">
            <a:spLocks/>
          </p:cNvSpPr>
          <p:nvPr userDrawn="1"/>
        </p:nvSpPr>
        <p:spPr>
          <a:xfrm>
            <a:off x="6553200" y="6381772"/>
            <a:ext cx="2133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110C85B-E869-48BD-9352-BDEFAEF696E4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BEB32-F9B7-4A26-A503-E0A0BBE82DBD}" type="datetimeFigureOut">
              <a:rPr lang="zh-CN" altLang="en-US" smtClean="0"/>
              <a:pPr/>
              <a:t>2015/5/27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65090-4BB1-4A02-9FC4-284B2E8ADF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edisdoc.com/" TargetMode="External"/><Relationship Id="rId2" Type="http://schemas.openxmlformats.org/officeDocument/2006/relationships/hyperlink" Target="http://redis.io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zhengshuxin/acl/tree/master/lib_acl_cpp/samples/redis" TargetMode="External"/><Relationship Id="rId4" Type="http://schemas.openxmlformats.org/officeDocument/2006/relationships/hyperlink" Target="https://github.com/xetorthio/jedis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48" y="4286258"/>
            <a:ext cx="7772400" cy="857255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集群 </a:t>
            </a:r>
            <a:r>
              <a:rPr lang="en-US" altLang="zh-CN" dirty="0" err="1"/>
              <a:t>R</a:t>
            </a:r>
            <a:r>
              <a:rPr lang="en-US" altLang="zh-CN" dirty="0" err="1" smtClean="0"/>
              <a:t>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使用实践</a:t>
            </a:r>
            <a:endParaRPr lang="zh-CN" altLang="en-US" dirty="0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429388" y="6381772"/>
            <a:ext cx="25186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dirty="0">
                <a:latin typeface="微软雅黑" pitchFamily="34" charset="-122"/>
                <a:ea typeface="微软雅黑" pitchFamily="34" charset="-122"/>
              </a:rPr>
              <a:t>北京二六三企业通信有限公司</a:t>
            </a:r>
          </a:p>
        </p:txBody>
      </p:sp>
      <p:sp>
        <p:nvSpPr>
          <p:cNvPr id="7" name="日期占位符 10"/>
          <p:cNvSpPr txBox="1">
            <a:spLocks/>
          </p:cNvSpPr>
          <p:nvPr/>
        </p:nvSpPr>
        <p:spPr>
          <a:xfrm>
            <a:off x="500034" y="6371168"/>
            <a:ext cx="2133600" cy="486833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>
              <a:defRPr/>
            </a:pPr>
            <a:fld id="{63570F90-E112-419F-AA24-1FC9F63A8C6E}" type="datetime1">
              <a:rPr lang="zh-CN" altLang="en-US" sz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pPr>
                <a:defRPr/>
              </a:pPr>
              <a:t>2015/5/27</a:t>
            </a:fld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持久性重定向机制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1301147"/>
          </a:xfrm>
        </p:spPr>
        <p:txBody>
          <a:bodyPr>
            <a:normAutofit/>
          </a:bodyPr>
          <a:lstStyle/>
          <a:p>
            <a:r>
              <a:rPr lang="en-US" altLang="zh-CN" sz="1800" b="1" dirty="0" smtClean="0"/>
              <a:t>MOVED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 </a:t>
            </a:r>
            <a:r>
              <a:rPr lang="en-US" altLang="zh-CN" sz="1600" b="1" dirty="0" smtClean="0"/>
              <a:t>-MOVED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当某个键所属的哈希槽属于其它节点时，该指令指定目标地址；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</a:t>
            </a:r>
            <a:r>
              <a:rPr lang="zh-CN" altLang="en-US" sz="1600" dirty="0"/>
              <a:t>为持久性的，客户端可</a:t>
            </a:r>
            <a:r>
              <a:rPr lang="zh-CN" altLang="en-US" sz="1600" dirty="0" smtClean="0"/>
              <a:t>缓存哈希槽与目标地址的映射关系，以提高存取效率。</a:t>
            </a:r>
            <a:endParaRPr lang="en-US" altLang="zh-CN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76872"/>
            <a:ext cx="6440311" cy="299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28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数据访问方式</a:t>
            </a:r>
            <a:r>
              <a:rPr lang="en-US" altLang="zh-CN" dirty="0" smtClean="0"/>
              <a:t>—</a:t>
            </a:r>
            <a:r>
              <a:rPr lang="zh-CN" altLang="en-US" dirty="0" smtClean="0"/>
              <a:t>临时性重定向</a:t>
            </a:r>
            <a:r>
              <a:rPr lang="zh-CN" altLang="en-US" dirty="0"/>
              <a:t>机制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980728"/>
            <a:ext cx="8229600" cy="12291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400" b="0" kern="1200">
                <a:solidFill>
                  <a:schemeClr val="tx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800" b="1" dirty="0" smtClean="0"/>
              <a:t>ASK </a:t>
            </a:r>
            <a:r>
              <a:rPr lang="zh-CN" altLang="en-US" sz="1800" b="1" dirty="0" smtClean="0"/>
              <a:t>指令</a:t>
            </a:r>
            <a:r>
              <a:rPr lang="en-US" altLang="zh-CN" sz="1800" b="1" dirty="0" smtClean="0"/>
              <a:t>: </a:t>
            </a:r>
            <a:r>
              <a:rPr lang="en-US" altLang="zh-CN" sz="1600" b="1" dirty="0" smtClean="0"/>
              <a:t>-ASK slot </a:t>
            </a:r>
            <a:r>
              <a:rPr lang="en-US" altLang="zh-CN" sz="1600" b="1" dirty="0" err="1" smtClean="0"/>
              <a:t>ip:port</a:t>
            </a:r>
            <a:endParaRPr lang="en-US" altLang="zh-CN" sz="1600" b="1" dirty="0" smtClean="0"/>
          </a:p>
          <a:p>
            <a:r>
              <a:rPr lang="zh-CN" altLang="en-US" sz="1600" dirty="0" smtClean="0"/>
              <a:t>当某个键所属的哈希槽正处于迁移状态时，此指令指定临时性的目标节点地址；</a:t>
            </a:r>
            <a:endParaRPr lang="en-US" altLang="zh-CN" sz="1600" dirty="0" smtClean="0"/>
          </a:p>
          <a:p>
            <a:r>
              <a:rPr lang="zh-CN" altLang="en-US" sz="1600" dirty="0" smtClean="0"/>
              <a:t>该重定向指令是临时性的，客户端不必缓存该映射关系。</a:t>
            </a:r>
            <a:endParaRPr lang="en-US" altLang="zh-CN" sz="1600" dirty="0" smtClean="0"/>
          </a:p>
          <a:p>
            <a:endParaRPr lang="en-US" altLang="zh-CN" sz="1600" dirty="0" smtClean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76872"/>
            <a:ext cx="6440311" cy="3925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6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集群的创建过程</a:t>
            </a:r>
            <a:endParaRPr lang="zh-CN" altLang="en-US" dirty="0"/>
          </a:p>
        </p:txBody>
      </p:sp>
      <p:pic>
        <p:nvPicPr>
          <p:cNvPr id="18" name="内容占位符 1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19" y="1047750"/>
            <a:ext cx="7488832" cy="51435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092279" y="1879651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获得主节点唯一 </a:t>
            </a:r>
            <a:r>
              <a:rPr lang="en-US" altLang="zh-CN" sz="1200" b="1" dirty="0" smtClean="0"/>
              <a:t>ID</a:t>
            </a:r>
            <a:endParaRPr lang="zh-CN" altLang="en-US" sz="1200" b="1" dirty="0"/>
          </a:p>
        </p:txBody>
      </p:sp>
      <p:sp>
        <p:nvSpPr>
          <p:cNvPr id="21" name="文本框 20"/>
          <p:cNvSpPr txBox="1"/>
          <p:nvPr/>
        </p:nvSpPr>
        <p:spPr>
          <a:xfrm>
            <a:off x="7092280" y="2789365"/>
            <a:ext cx="172819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给该主节点分配哈希槽</a:t>
            </a:r>
            <a:endParaRPr lang="zh-CN" altLang="en-US" sz="12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7075707" y="3646405"/>
            <a:ext cx="1744764" cy="286651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从节点主动连接主节点</a:t>
            </a:r>
            <a:endParaRPr lang="zh-CN" altLang="en-US" sz="1200" b="1" dirty="0"/>
          </a:p>
        </p:txBody>
      </p:sp>
      <p:sp>
        <p:nvSpPr>
          <p:cNvPr id="26" name="文本框 25"/>
          <p:cNvSpPr txBox="1"/>
          <p:nvPr/>
        </p:nvSpPr>
        <p:spPr>
          <a:xfrm>
            <a:off x="7068827" y="4478306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设置主从节点关系</a:t>
            </a:r>
            <a:endParaRPr lang="zh-CN" altLang="en-US" sz="1200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7068828" y="5464095"/>
            <a:ext cx="1751644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连接其它主节点</a:t>
            </a:r>
            <a:endParaRPr lang="zh-CN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95462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创建集群的建议原则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、主从节点分布在不同的机器上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、同一主节点的多个从节点分布在不同的机器上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、所有主节点应均匀分布在不同的机器上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、所有从节点应该均匀分布在不同的机器上</a:t>
            </a:r>
            <a:endParaRPr lang="en-US" altLang="zh-CN" dirty="0" smtClean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、哈希槽的分布应该尽量均匀</a:t>
            </a:r>
            <a:endParaRPr lang="en-US" altLang="zh-CN" dirty="0" smtClean="0"/>
          </a:p>
          <a:p>
            <a:r>
              <a:rPr lang="en-US" altLang="zh-CN" dirty="0" smtClean="0"/>
              <a:t>6</a:t>
            </a:r>
            <a:r>
              <a:rPr lang="zh-CN" altLang="en-US" dirty="0" smtClean="0"/>
              <a:t>、哈希槽的分配支持机器权重</a:t>
            </a:r>
            <a:endParaRPr lang="en-US" altLang="zh-CN" dirty="0" smtClean="0"/>
          </a:p>
          <a:p>
            <a:r>
              <a:rPr lang="en-US" altLang="zh-CN" dirty="0" smtClean="0"/>
              <a:t>7</a:t>
            </a:r>
            <a:r>
              <a:rPr lang="zh-CN" altLang="en-US" dirty="0" smtClean="0"/>
              <a:t>、针对原则</a:t>
            </a:r>
            <a:r>
              <a:rPr lang="en-US" altLang="zh-CN" dirty="0" smtClean="0"/>
              <a:t>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</a:t>
            </a:r>
            <a:r>
              <a:rPr lang="zh-CN" altLang="en-US" dirty="0" smtClean="0"/>
              <a:t>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，</a:t>
            </a:r>
            <a:r>
              <a:rPr lang="en-US" altLang="zh-CN" dirty="0" smtClean="0"/>
              <a:t>4</a:t>
            </a:r>
            <a:r>
              <a:rPr lang="zh-CN" altLang="en-US" dirty="0" smtClean="0"/>
              <a:t>，</a:t>
            </a:r>
            <a:r>
              <a:rPr lang="en-US" altLang="zh-CN" dirty="0" smtClean="0"/>
              <a:t>5</a:t>
            </a:r>
            <a:r>
              <a:rPr lang="zh-CN" altLang="en-US" dirty="0" smtClean="0"/>
              <a:t>，能区别虚机与物理机的场景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77593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哈希槽迁移过程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1047750"/>
            <a:ext cx="8219255" cy="5333578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71578" y="2041103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设置哈希槽为迁移状态</a:t>
            </a:r>
            <a:endParaRPr lang="zh-CN" altLang="en-US" sz="1200" b="1" dirty="0"/>
          </a:p>
        </p:txBody>
      </p:sp>
      <p:sp>
        <p:nvSpPr>
          <p:cNvPr id="10" name="右大括号 9"/>
          <p:cNvSpPr/>
          <p:nvPr/>
        </p:nvSpPr>
        <p:spPr>
          <a:xfrm>
            <a:off x="6084168" y="1772816"/>
            <a:ext cx="288032" cy="864096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6671578" y="3198167"/>
            <a:ext cx="2003532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获得该哈希槽中所有键</a:t>
            </a:r>
            <a:endParaRPr lang="zh-CN" altLang="en-US" sz="1200" b="1" dirty="0"/>
          </a:p>
        </p:txBody>
      </p:sp>
      <p:sp>
        <p:nvSpPr>
          <p:cNvPr id="12" name="右大括号 11"/>
          <p:cNvSpPr/>
          <p:nvPr/>
        </p:nvSpPr>
        <p:spPr>
          <a:xfrm>
            <a:off x="6070408" y="3234296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685337" y="3824919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迁移该哈希槽中所有对象</a:t>
            </a:r>
            <a:endParaRPr lang="zh-CN" altLang="en-US" sz="1200" b="1" dirty="0"/>
          </a:p>
        </p:txBody>
      </p:sp>
      <p:sp>
        <p:nvSpPr>
          <p:cNvPr id="14" name="右大括号 13"/>
          <p:cNvSpPr/>
          <p:nvPr/>
        </p:nvSpPr>
        <p:spPr>
          <a:xfrm>
            <a:off x="6084168" y="3861048"/>
            <a:ext cx="301792" cy="288032"/>
          </a:xfrm>
          <a:prstGeom prst="rightBrac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6685337" y="5133595"/>
            <a:ext cx="1991119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/>
              <a:t>通知所有节点迁移完毕</a:t>
            </a:r>
            <a:endParaRPr lang="zh-CN" altLang="en-US" sz="1200" b="1" dirty="0"/>
          </a:p>
        </p:txBody>
      </p:sp>
      <p:sp>
        <p:nvSpPr>
          <p:cNvPr id="16" name="右大括号 15"/>
          <p:cNvSpPr/>
          <p:nvPr/>
        </p:nvSpPr>
        <p:spPr>
          <a:xfrm>
            <a:off x="6070408" y="4746464"/>
            <a:ext cx="323528" cy="1346831"/>
          </a:xfrm>
          <a:prstGeom prst="rightBrace">
            <a:avLst>
              <a:gd name="adj1" fmla="val 0"/>
              <a:gd name="adj2" fmla="val 50000"/>
            </a:avLst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31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集群使用注意事项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1800" dirty="0" smtClean="0"/>
              <a:t>1</a:t>
            </a:r>
            <a:r>
              <a:rPr lang="zh-CN" altLang="en-US" sz="1800" dirty="0" smtClean="0"/>
              <a:t>、从节点只做备份，不能读写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、因为不支持代理服务，所以不支持多键操作</a:t>
            </a:r>
            <a:endParaRPr lang="en-US" altLang="zh-CN" sz="1800" dirty="0" smtClean="0"/>
          </a:p>
          <a:p>
            <a:r>
              <a:rPr lang="en-US" altLang="zh-CN" sz="1800" dirty="0"/>
              <a:t>3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cluster-require-full-coverage no</a:t>
            </a:r>
            <a:r>
              <a:rPr lang="zh-CN" altLang="en-US" sz="1800" dirty="0" smtClean="0"/>
              <a:t>，这样可以保证当有一个节点失败时，其它节点还能正确工作</a:t>
            </a:r>
            <a:endParaRPr lang="en-US" altLang="zh-CN" sz="1800" dirty="0" smtClean="0"/>
          </a:p>
          <a:p>
            <a:r>
              <a:rPr lang="en-US" altLang="zh-CN" sz="1800" dirty="0"/>
              <a:t>4</a:t>
            </a:r>
            <a:r>
              <a:rPr lang="zh-CN" altLang="en-US" sz="1800" dirty="0" smtClean="0"/>
              <a:t>、配置项：</a:t>
            </a:r>
            <a:r>
              <a:rPr lang="en-US" altLang="zh-CN" sz="1800" dirty="0" smtClean="0"/>
              <a:t>cluster-node-timeout 5000</a:t>
            </a:r>
            <a:r>
              <a:rPr lang="zh-CN" altLang="en-US" sz="1800" dirty="0" smtClean="0"/>
              <a:t>，不要设得太低，否则会引起从节点“飘移”至其它主节点</a:t>
            </a:r>
            <a:endParaRPr lang="en-US" altLang="zh-CN" sz="1800" dirty="0" smtClean="0"/>
          </a:p>
          <a:p>
            <a:r>
              <a:rPr lang="en-US" altLang="zh-CN" sz="1800" dirty="0"/>
              <a:t>5</a:t>
            </a:r>
            <a:r>
              <a:rPr lang="zh-CN" altLang="en-US" sz="1800" dirty="0" smtClean="0"/>
              <a:t>、单个键的值数据不应超过</a:t>
            </a:r>
            <a:r>
              <a:rPr lang="en-US" altLang="zh-CN" sz="1800" dirty="0" smtClean="0"/>
              <a:t>1MB</a:t>
            </a:r>
            <a:r>
              <a:rPr lang="zh-CN" altLang="en-US" sz="1800" dirty="0" smtClean="0"/>
              <a:t>（虽然官方说支持最大存储 </a:t>
            </a:r>
            <a:r>
              <a:rPr lang="en-US" altLang="zh-CN" sz="1800" dirty="0" smtClean="0"/>
              <a:t>500MB</a:t>
            </a:r>
            <a:r>
              <a:rPr lang="zh-CN" altLang="en-US" sz="1800" dirty="0" smtClean="0"/>
              <a:t>）</a:t>
            </a:r>
            <a:endParaRPr lang="en-US" altLang="zh-CN" sz="1800" dirty="0" smtClean="0"/>
          </a:p>
          <a:p>
            <a:r>
              <a:rPr lang="en-US" altLang="zh-CN" sz="1800" dirty="0"/>
              <a:t>6</a:t>
            </a:r>
            <a:r>
              <a:rPr lang="zh-CN" altLang="en-US" sz="1800" dirty="0" smtClean="0"/>
              <a:t>、整个集群只有一个标识为 </a:t>
            </a:r>
            <a:r>
              <a:rPr lang="en-US" altLang="zh-CN" sz="1800" dirty="0" smtClean="0"/>
              <a:t>0 </a:t>
            </a:r>
            <a:r>
              <a:rPr lang="zh-CN" altLang="en-US" sz="1800" dirty="0" smtClean="0"/>
              <a:t>的库，注意命名空间污染问题</a:t>
            </a:r>
            <a:endParaRPr lang="en-US" altLang="zh-CN" sz="1800" dirty="0" smtClean="0"/>
          </a:p>
          <a:p>
            <a:r>
              <a:rPr lang="en-US" altLang="zh-CN" sz="1800" dirty="0"/>
              <a:t>7</a:t>
            </a:r>
            <a:r>
              <a:rPr lang="zh-CN" altLang="en-US" sz="1800" dirty="0" smtClean="0"/>
              <a:t>、与直接操作本机内存相比，</a:t>
            </a:r>
            <a:r>
              <a:rPr lang="en-US" altLang="zh-CN" sz="1800" dirty="0" err="1" smtClean="0"/>
              <a:t>redis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要差好几个数量级</a:t>
            </a:r>
            <a:endParaRPr lang="en-US" altLang="zh-CN" sz="1800" dirty="0" smtClean="0"/>
          </a:p>
          <a:p>
            <a:r>
              <a:rPr lang="en-US" altLang="zh-CN" sz="1800" dirty="0"/>
              <a:t>8</a:t>
            </a:r>
            <a:r>
              <a:rPr lang="zh-CN" altLang="en-US" sz="1800" dirty="0" smtClean="0"/>
              <a:t>、</a:t>
            </a:r>
            <a:r>
              <a:rPr lang="en-US" altLang="zh-CN" sz="1800" dirty="0" err="1"/>
              <a:t>R</a:t>
            </a:r>
            <a:r>
              <a:rPr lang="en-US" altLang="zh-CN" sz="1800" dirty="0" err="1" smtClean="0"/>
              <a:t>edis</a:t>
            </a:r>
            <a:r>
              <a:rPr lang="en-US" altLang="zh-CN" sz="1800" dirty="0" smtClean="0"/>
              <a:t> </a:t>
            </a:r>
            <a:r>
              <a:rPr lang="zh-CN" altLang="en-US" sz="1800" dirty="0" smtClean="0"/>
              <a:t>功能很强大，但不是万能的！</a:t>
            </a:r>
            <a:endParaRPr lang="en-US" altLang="zh-CN" sz="1800" dirty="0" smtClean="0"/>
          </a:p>
        </p:txBody>
      </p:sp>
    </p:spTree>
    <p:extLst>
      <p:ext uri="{BB962C8B-B14F-4D97-AF65-F5344CB8AC3E}">
        <p14:creationId xmlns:p14="http://schemas.microsoft.com/office/powerpoint/2010/main" val="34047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Redis</a:t>
            </a:r>
            <a:r>
              <a:rPr lang="en-US" altLang="zh-CN" dirty="0" smtClean="0"/>
              <a:t> </a:t>
            </a:r>
            <a:r>
              <a:rPr lang="zh-CN" altLang="en-US" dirty="0" smtClean="0"/>
              <a:t>客户端要求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、必须支持两个重定向命令：</a:t>
            </a:r>
            <a:r>
              <a:rPr lang="en-US" altLang="zh-CN" dirty="0" smtClean="0"/>
              <a:t>MOVED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ASK</a:t>
            </a:r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、应该缓存哈希槽与各个主节点的映射关系，从而提高性能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18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参考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dirty="0" smtClean="0"/>
              <a:t>官方网站：</a:t>
            </a:r>
            <a:r>
              <a:rPr lang="en-US" altLang="zh-CN" sz="1800" dirty="0" smtClean="0">
                <a:hlinkClick r:id="rId2"/>
              </a:rPr>
              <a:t>http://redis.io/</a:t>
            </a:r>
            <a:endParaRPr lang="en-US" altLang="zh-CN" sz="1800" dirty="0" smtClean="0"/>
          </a:p>
          <a:p>
            <a:r>
              <a:rPr lang="zh-CN" altLang="en-US" sz="1800" dirty="0" smtClean="0"/>
              <a:t>中文翻译网站：</a:t>
            </a:r>
            <a:r>
              <a:rPr lang="en-US" altLang="zh-CN" sz="1800" dirty="0">
                <a:hlinkClick r:id="rId3"/>
              </a:rPr>
              <a:t>http://redisdoc.com</a:t>
            </a:r>
            <a:r>
              <a:rPr lang="en-US" altLang="zh-CN" sz="1800" dirty="0" smtClean="0">
                <a:hlinkClick r:id="rId3"/>
              </a:rPr>
              <a:t>/</a:t>
            </a:r>
            <a:endParaRPr lang="en-US" altLang="zh-CN" sz="1800" dirty="0" smtClean="0"/>
          </a:p>
          <a:p>
            <a:r>
              <a:rPr lang="en-US" altLang="zh-CN" sz="1800" dirty="0" smtClean="0"/>
              <a:t>Java </a:t>
            </a:r>
            <a:r>
              <a:rPr lang="zh-CN" altLang="en-US" sz="1800" dirty="0" smtClean="0"/>
              <a:t>客户端库：</a:t>
            </a:r>
            <a:r>
              <a:rPr lang="en-US" altLang="zh-CN" sz="1800" dirty="0">
                <a:hlinkClick r:id="rId4"/>
              </a:rPr>
              <a:t>https://</a:t>
            </a:r>
            <a:r>
              <a:rPr lang="en-US" altLang="zh-CN" sz="1800" dirty="0" smtClean="0">
                <a:hlinkClick r:id="rId4"/>
              </a:rPr>
              <a:t>github.com/xetorthio/jedis/</a:t>
            </a:r>
            <a:endParaRPr lang="en-US" altLang="zh-CN" sz="1800" dirty="0" smtClean="0"/>
          </a:p>
          <a:p>
            <a:r>
              <a:rPr lang="en-US" altLang="zh-CN" sz="1800" dirty="0" smtClean="0"/>
              <a:t>C++</a:t>
            </a:r>
            <a:r>
              <a:rPr lang="zh-CN" altLang="en-US" sz="1800" dirty="0" smtClean="0"/>
              <a:t>客户端库：</a:t>
            </a:r>
            <a:r>
              <a:rPr lang="en-US" altLang="zh-CN" sz="1200" dirty="0">
                <a:hlinkClick r:id="rId5"/>
              </a:rPr>
              <a:t>https://</a:t>
            </a:r>
            <a:r>
              <a:rPr lang="en-US" altLang="zh-CN" sz="1200" dirty="0" smtClean="0">
                <a:hlinkClick r:id="rId5"/>
              </a:rPr>
              <a:t>github.com/zhengshuxin/acl/tree/master/lib_acl_cpp/samples/redis</a:t>
            </a:r>
            <a:endParaRPr lang="en-US" altLang="zh-CN" sz="1200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971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 smtClean="0"/>
              <a:t>设计目标</a:t>
            </a:r>
            <a:endParaRPr lang="en-US" altLang="zh-CN" dirty="0" smtClean="0"/>
          </a:p>
          <a:p>
            <a:r>
              <a:rPr lang="zh-CN" altLang="en-US" dirty="0" smtClean="0"/>
              <a:t>支持的数据类型</a:t>
            </a:r>
            <a:endParaRPr lang="en-US" altLang="zh-CN" dirty="0" smtClean="0"/>
          </a:p>
          <a:p>
            <a:r>
              <a:rPr lang="zh-CN" altLang="en-US" dirty="0"/>
              <a:t>通信协议</a:t>
            </a:r>
            <a:endParaRPr lang="en-US" altLang="zh-CN" dirty="0"/>
          </a:p>
          <a:p>
            <a:r>
              <a:rPr lang="zh-CN" altLang="en-US" dirty="0" smtClean="0"/>
              <a:t>集群</a:t>
            </a:r>
            <a:r>
              <a:rPr lang="zh-CN" altLang="en-US" dirty="0"/>
              <a:t>部署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dirty="0"/>
              <a:t>集群</a:t>
            </a:r>
            <a:r>
              <a:rPr lang="zh-CN" altLang="en-US" dirty="0" smtClean="0"/>
              <a:t>中节点的</a:t>
            </a:r>
            <a:r>
              <a:rPr lang="zh-CN" altLang="en-US" dirty="0"/>
              <a:t>作用</a:t>
            </a:r>
            <a:endParaRPr lang="en-US" altLang="zh-CN" dirty="0" smtClean="0"/>
          </a:p>
          <a:p>
            <a:r>
              <a:rPr lang="zh-CN" altLang="en-US" dirty="0" smtClean="0"/>
              <a:t>集群的工作原理</a:t>
            </a:r>
            <a:endParaRPr lang="en-US" altLang="zh-CN" dirty="0" smtClean="0"/>
          </a:p>
          <a:p>
            <a:r>
              <a:rPr lang="zh-CN" altLang="en-US" dirty="0" smtClean="0"/>
              <a:t>分区</a:t>
            </a:r>
            <a:r>
              <a:rPr lang="zh-CN" altLang="en-US" dirty="0"/>
              <a:t>性（数据分布模型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持久性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数据访问</a:t>
            </a:r>
            <a:r>
              <a:rPr lang="zh-CN" altLang="en-US" dirty="0" smtClean="0"/>
              <a:t>方式</a:t>
            </a:r>
            <a:r>
              <a:rPr lang="en-US" altLang="zh-CN" dirty="0" smtClean="0"/>
              <a:t>---</a:t>
            </a:r>
            <a:r>
              <a:rPr lang="zh-CN" altLang="en-US" dirty="0" smtClean="0"/>
              <a:t>临时性</a:t>
            </a:r>
            <a:r>
              <a:rPr lang="zh-CN" altLang="en-US" dirty="0"/>
              <a:t>重定向</a:t>
            </a:r>
            <a:r>
              <a:rPr lang="zh-CN" altLang="en-US" dirty="0" smtClean="0"/>
              <a:t>机制</a:t>
            </a:r>
            <a:endParaRPr lang="en-US" altLang="zh-CN" dirty="0" smtClean="0"/>
          </a:p>
          <a:p>
            <a:r>
              <a:rPr lang="zh-CN" altLang="en-US" dirty="0"/>
              <a:t>集群的创建</a:t>
            </a:r>
            <a:r>
              <a:rPr lang="zh-CN" altLang="en-US" dirty="0" smtClean="0"/>
              <a:t>过程</a:t>
            </a:r>
            <a:endParaRPr lang="en-US" altLang="zh-CN" dirty="0" smtClean="0"/>
          </a:p>
          <a:p>
            <a:r>
              <a:rPr lang="zh-CN" altLang="en-US" dirty="0"/>
              <a:t>创建集群的建议</a:t>
            </a:r>
            <a:r>
              <a:rPr lang="zh-CN" altLang="en-US" dirty="0" smtClean="0"/>
              <a:t>原则</a:t>
            </a:r>
            <a:endParaRPr lang="en-US" altLang="zh-CN" dirty="0" smtClean="0"/>
          </a:p>
          <a:p>
            <a:r>
              <a:rPr lang="zh-CN" altLang="en-US" dirty="0"/>
              <a:t>哈希槽迁移</a:t>
            </a:r>
            <a:r>
              <a:rPr lang="zh-CN" altLang="en-US" dirty="0" smtClean="0"/>
              <a:t>过程</a:t>
            </a:r>
            <a:endParaRPr lang="en-US" altLang="zh-CN" dirty="0" smtClean="0"/>
          </a:p>
          <a:p>
            <a:r>
              <a:rPr lang="zh-CN" altLang="en-US" dirty="0" smtClean="0"/>
              <a:t>节点扩容</a:t>
            </a:r>
            <a:endParaRPr lang="zh-CN" altLang="en-US" dirty="0"/>
          </a:p>
          <a:p>
            <a:r>
              <a:rPr lang="zh-CN" altLang="en-US" dirty="0" smtClean="0"/>
              <a:t>注意事项</a:t>
            </a:r>
            <a:endParaRPr lang="en-US" altLang="zh-CN" dirty="0" smtClean="0"/>
          </a:p>
          <a:p>
            <a:r>
              <a:rPr lang="zh-CN" altLang="en-US" dirty="0" smtClean="0"/>
              <a:t>客户端要求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1078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设计目标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、在线性扩展情况下依然保持高性能</a:t>
            </a:r>
            <a:r>
              <a:rPr lang="zh-CN" altLang="en-US" sz="1800" dirty="0" smtClean="0"/>
              <a:t>：</a:t>
            </a:r>
            <a:endParaRPr lang="en-US" altLang="zh-CN" sz="1800" dirty="0" smtClean="0"/>
          </a:p>
          <a:p>
            <a:r>
              <a:rPr lang="zh-CN" altLang="en-US" sz="1800" dirty="0" smtClean="0"/>
              <a:t>无中心节点，不需要代理服务，异步复制，没有数据的合并</a:t>
            </a:r>
            <a:endParaRPr lang="en-US" altLang="zh-CN" sz="1800" dirty="0" smtClean="0"/>
          </a:p>
          <a:p>
            <a:r>
              <a:rPr lang="en-US" altLang="zh-CN" sz="1800" dirty="0" smtClean="0"/>
              <a:t>2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保证一定程度的写安全：</a:t>
            </a:r>
            <a:endParaRPr lang="en-US" altLang="zh-CN" dirty="0" smtClean="0"/>
          </a:p>
          <a:p>
            <a:r>
              <a:rPr lang="zh-CN" altLang="en-US" sz="1800" dirty="0" smtClean="0"/>
              <a:t>如果一个主节点失效，则可能会丢掉一部分正在写往该节点的数据</a:t>
            </a:r>
            <a:endParaRPr lang="en-US" altLang="zh-CN" sz="1800" dirty="0" smtClean="0"/>
          </a:p>
          <a:p>
            <a:r>
              <a:rPr lang="en-US" altLang="zh-CN" sz="1800" dirty="0" smtClean="0"/>
              <a:t>3</a:t>
            </a:r>
            <a:r>
              <a:rPr lang="zh-CN" altLang="en-US" sz="1800" dirty="0" smtClean="0"/>
              <a:t>、</a:t>
            </a:r>
            <a:r>
              <a:rPr lang="zh-CN" altLang="en-US" dirty="0" smtClean="0"/>
              <a:t>可靠性：</a:t>
            </a:r>
            <a:endParaRPr lang="en-US" altLang="zh-CN" dirty="0" smtClean="0"/>
          </a:p>
          <a:p>
            <a:r>
              <a:rPr lang="zh-CN" altLang="en-US" sz="1800" dirty="0" smtClean="0"/>
              <a:t>为了保证数据一致性，而牺牲了一部分容错性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2286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支持的数据类型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1800" dirty="0" smtClean="0"/>
              <a:t>一、字符串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String</a:t>
            </a:r>
            <a:r>
              <a:rPr lang="zh-CN" altLang="en-US" sz="1800" dirty="0" smtClean="0"/>
              <a:t>）类型：</a:t>
            </a:r>
            <a:endParaRPr lang="en-US" altLang="zh-CN" sz="1800" dirty="0" smtClean="0"/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子类型及其操作：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字符串（添加、追加、区间读写、长度、位操作）、整数（增减、位操作）、浮点数（增加）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二、哈希（</a:t>
            </a:r>
            <a:r>
              <a:rPr lang="en-US" altLang="zh-CN" sz="1800" dirty="0" smtClean="0"/>
              <a:t>Hash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/>
              <a:t>由某个键指定的属性域集合，表现形式如下：</a:t>
            </a:r>
            <a:endParaRPr lang="en-US" altLang="zh-CN" sz="1600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                            </a:t>
            </a:r>
          </a:p>
          <a:p>
            <a:r>
              <a:rPr lang="zh-CN" altLang="en-US" sz="18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属性类型操作：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字符串（添加、删除、读取、长度）、整型数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浮点数增加等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三、列表数组（</a:t>
            </a:r>
            <a:r>
              <a:rPr lang="en-US" altLang="zh-CN" sz="1800" dirty="0" smtClean="0"/>
              <a:t>List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针对列表元素的首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尾部添加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弹出、指定下标的添加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读取等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四、集合（</a:t>
            </a:r>
            <a:r>
              <a:rPr lang="en-US" altLang="zh-CN" sz="1800" dirty="0" smtClean="0"/>
              <a:t>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集合元素的添加、弹出、删除、移动、取交集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差集等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五、有序集合（</a:t>
            </a:r>
            <a:r>
              <a:rPr lang="en-US" altLang="zh-CN" sz="1800" dirty="0" err="1" smtClean="0"/>
              <a:t>SortedSet</a:t>
            </a:r>
            <a:r>
              <a:rPr lang="zh-CN" altLang="en-US" sz="1800" dirty="0" smtClean="0"/>
              <a:t>）类型：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具有评分值的元素集合，该评分值决定了该元素在某个指定集合的先后顺序。功能有元素的添加、删除、读取（按评分值、范围）、取交集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并集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15616" y="2564904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key0</a:t>
            </a:r>
            <a:endParaRPr lang="zh-CN" altLang="en-US" sz="1200" dirty="0"/>
          </a:p>
        </p:txBody>
      </p:sp>
      <p:sp>
        <p:nvSpPr>
          <p:cNvPr id="5" name="矩形 4"/>
          <p:cNvSpPr/>
          <p:nvPr/>
        </p:nvSpPr>
        <p:spPr>
          <a:xfrm>
            <a:off x="1979712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3126669" y="256490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9" name="直接箭头连接符 8"/>
          <p:cNvCxnSpPr>
            <a:stCxn id="4" idx="3"/>
            <a:endCxn id="5" idx="1"/>
          </p:cNvCxnSpPr>
          <p:nvPr/>
        </p:nvCxnSpPr>
        <p:spPr>
          <a:xfrm>
            <a:off x="1691680" y="2672916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7" idx="1"/>
          </p:cNvCxnSpPr>
          <p:nvPr/>
        </p:nvCxnSpPr>
        <p:spPr>
          <a:xfrm>
            <a:off x="2843808" y="267291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79712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name</a:t>
            </a:r>
            <a:endParaRPr lang="zh-CN" altLang="en-US" sz="1200" dirty="0"/>
          </a:p>
        </p:txBody>
      </p:sp>
      <p:sp>
        <p:nvSpPr>
          <p:cNvPr id="16" name="矩形 15"/>
          <p:cNvSpPr/>
          <p:nvPr/>
        </p:nvSpPr>
        <p:spPr>
          <a:xfrm>
            <a:off x="3126669" y="292494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Filed value</a:t>
            </a:r>
            <a:endParaRPr lang="zh-CN" altLang="en-US" sz="1200" dirty="0"/>
          </a:p>
        </p:txBody>
      </p:sp>
      <p:cxnSp>
        <p:nvCxnSpPr>
          <p:cNvPr id="18" name="直接箭头连接符 17"/>
          <p:cNvCxnSpPr>
            <a:stCxn id="15" idx="3"/>
            <a:endCxn id="16" idx="1"/>
          </p:cNvCxnSpPr>
          <p:nvPr/>
        </p:nvCxnSpPr>
        <p:spPr>
          <a:xfrm>
            <a:off x="2843808" y="303295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4" idx="2"/>
            <a:endCxn id="15" idx="1"/>
          </p:cNvCxnSpPr>
          <p:nvPr/>
        </p:nvCxnSpPr>
        <p:spPr>
          <a:xfrm rot="16200000" flipH="1">
            <a:off x="1565666" y="2618910"/>
            <a:ext cx="25202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1979712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sp>
        <p:nvSpPr>
          <p:cNvPr id="32" name="矩形 31"/>
          <p:cNvSpPr/>
          <p:nvPr/>
        </p:nvSpPr>
        <p:spPr>
          <a:xfrm>
            <a:off x="3126669" y="3284984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….</a:t>
            </a:r>
            <a:endParaRPr lang="zh-CN" altLang="en-US" sz="1200" dirty="0"/>
          </a:p>
        </p:txBody>
      </p:sp>
      <p:cxnSp>
        <p:nvCxnSpPr>
          <p:cNvPr id="33" name="直接箭头连接符 32"/>
          <p:cNvCxnSpPr>
            <a:stCxn id="31" idx="3"/>
            <a:endCxn id="32" idx="1"/>
          </p:cNvCxnSpPr>
          <p:nvPr/>
        </p:nvCxnSpPr>
        <p:spPr>
          <a:xfrm>
            <a:off x="2843808" y="3392996"/>
            <a:ext cx="28286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4" idx="2"/>
            <a:endCxn id="31" idx="1"/>
          </p:cNvCxnSpPr>
          <p:nvPr/>
        </p:nvCxnSpPr>
        <p:spPr>
          <a:xfrm rot="16200000" flipH="1">
            <a:off x="1385646" y="2798930"/>
            <a:ext cx="612068" cy="57606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83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支持的其它功能操作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一、键值（</a:t>
            </a:r>
            <a:r>
              <a:rPr lang="en-US" altLang="zh-CN" sz="1800" dirty="0" smtClean="0">
                <a:solidFill>
                  <a:srgbClr val="5F5F5F">
                    <a:lumMod val="50000"/>
                  </a:srgbClr>
                </a:solidFill>
              </a:rPr>
              <a:t>Key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）操作：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删除、设置</a:t>
            </a:r>
            <a:r>
              <a:rPr lang="en-US" altLang="zh-CN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/</a:t>
            </a:r>
            <a:r>
              <a:rPr lang="zh-CN" altLang="en-US" sz="1600" dirty="0" smtClean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获得过期时间、判断存在、判断数据类型、数据迁移、扫描、排序等</a:t>
            </a:r>
            <a:endParaRPr lang="en-US" altLang="zh-CN" sz="1600" dirty="0" smtClean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二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、</a:t>
            </a:r>
            <a:r>
              <a:rPr lang="en-US" altLang="zh-CN" sz="1800" dirty="0" err="1">
                <a:solidFill>
                  <a:srgbClr val="5F5F5F">
                    <a:lumMod val="50000"/>
                  </a:srgbClr>
                </a:solidFill>
              </a:rPr>
              <a:t>Hyperloglog</a:t>
            </a:r>
            <a:r>
              <a:rPr lang="zh-CN" altLang="en-US" sz="1800" dirty="0">
                <a:solidFill>
                  <a:srgbClr val="5F5F5F">
                    <a:lumMod val="50000"/>
                  </a:srgbClr>
                </a:solidFill>
              </a:rPr>
              <a:t> </a:t>
            </a:r>
            <a:r>
              <a:rPr lang="zh-CN" altLang="en-US" sz="1800" dirty="0" smtClean="0">
                <a:solidFill>
                  <a:srgbClr val="5F5F5F">
                    <a:lumMod val="50000"/>
                  </a:srgbClr>
                </a:solidFill>
              </a:rPr>
              <a:t>相似度计算：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用来计算多个指定 </a:t>
            </a:r>
            <a:r>
              <a:rPr lang="en-US" altLang="zh-CN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KEY 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的集合的相似度</a:t>
            </a:r>
            <a:endParaRPr lang="en-US" altLang="zh-CN" sz="1600" dirty="0">
              <a:solidFill>
                <a:srgbClr val="5F5F5F">
                  <a:lumMod val="50000"/>
                </a:srgbClr>
              </a:solidFill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pPr lvl="0"/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三、</a:t>
            </a:r>
            <a:r>
              <a:rPr lang="zh-CN" altLang="en-US" sz="1700" dirty="0">
                <a:solidFill>
                  <a:srgbClr val="5F5F5F">
                    <a:lumMod val="50000"/>
                  </a:srgbClr>
                </a:solidFill>
              </a:rPr>
              <a:t>发布订阅（</a:t>
            </a:r>
            <a:r>
              <a:rPr lang="en-US" altLang="zh-CN" sz="1700" dirty="0">
                <a:solidFill>
                  <a:srgbClr val="5F5F5F">
                    <a:lumMod val="50000"/>
                  </a:srgbClr>
                </a:solidFill>
              </a:rPr>
              <a:t>Pub/Sub</a:t>
            </a:r>
            <a:r>
              <a:rPr lang="zh-CN" altLang="en-US" sz="1700" dirty="0" smtClean="0">
                <a:solidFill>
                  <a:srgbClr val="5F5F5F">
                    <a:lumMod val="50000"/>
                  </a:srgbClr>
                </a:solidFill>
              </a:rPr>
              <a:t>）：</a:t>
            </a:r>
            <a:r>
              <a:rPr lang="zh-CN" altLang="en-US" sz="1600" dirty="0">
                <a:solidFill>
                  <a:srgbClr val="5F5F5F">
                    <a:lumMod val="50000"/>
                  </a:srgbClr>
                </a:solidFill>
                <a:latin typeface="华文仿宋" panose="02010600040101010101" pitchFamily="2" charset="-122"/>
                <a:ea typeface="华文仿宋" panose="02010600040101010101" pitchFamily="2" charset="-122"/>
              </a:rPr>
              <a:t>包括消息的订阅、发布等功能操作</a:t>
            </a:r>
          </a:p>
          <a:p>
            <a:r>
              <a:rPr lang="zh-CN" altLang="en-US" sz="1800" dirty="0" smtClean="0"/>
              <a:t>四、事务（</a:t>
            </a:r>
            <a:r>
              <a:rPr lang="en-US" altLang="zh-CN" sz="1800" dirty="0" smtClean="0"/>
              <a:t>Transaction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在一个会话中执行多个指令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五、脚本</a:t>
            </a:r>
            <a:r>
              <a:rPr lang="zh-CN" altLang="en-US" sz="1800" dirty="0"/>
              <a:t>（</a:t>
            </a:r>
            <a:r>
              <a:rPr lang="en-US" altLang="zh-CN" sz="1800" dirty="0" smtClean="0"/>
              <a:t>script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可以远程执行脚本，在服务端会将脚本映射为 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LUA 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的脚本形式执行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六、连接对象（</a:t>
            </a:r>
            <a:r>
              <a:rPr lang="en-US" altLang="zh-CN" sz="1800" dirty="0" smtClean="0"/>
              <a:t>Connection</a:t>
            </a:r>
            <a:r>
              <a:rPr lang="zh-CN" altLang="en-US" sz="1800" dirty="0" smtClean="0"/>
              <a:t>）操作：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认证、回显、</a:t>
            </a:r>
            <a:r>
              <a:rPr lang="en-US" altLang="zh-CN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PING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、数据库选择</a:t>
            </a:r>
            <a:endParaRPr lang="en-US" altLang="zh-CN" sz="1600" dirty="0" smtClean="0">
              <a:latin typeface="华文仿宋" panose="02010600040101010101" pitchFamily="2" charset="-122"/>
              <a:ea typeface="华文仿宋" panose="02010600040101010101" pitchFamily="2" charset="-122"/>
            </a:endParaRPr>
          </a:p>
          <a:p>
            <a:r>
              <a:rPr lang="zh-CN" altLang="en-US" sz="1800" dirty="0" smtClean="0"/>
              <a:t>七、服务器（</a:t>
            </a:r>
            <a:r>
              <a:rPr lang="en-US" altLang="zh-CN" sz="1800" dirty="0" smtClean="0"/>
              <a:t>Server</a:t>
            </a:r>
            <a:r>
              <a:rPr lang="zh-CN" altLang="en-US" sz="1800" dirty="0" smtClean="0"/>
              <a:t>）维护：</a:t>
            </a:r>
            <a:r>
              <a:rPr lang="zh-CN" altLang="en-US" sz="1600" dirty="0" smtClean="0">
                <a:latin typeface="华文仿宋" panose="02010600040101010101" pitchFamily="2" charset="-122"/>
                <a:ea typeface="华文仿宋" panose="02010600040101010101" pitchFamily="2" charset="-122"/>
              </a:rPr>
              <a:t>后台转储、客户端连接管理、配置选项、监控等</a:t>
            </a:r>
            <a:endParaRPr lang="zh-CN" altLang="en-US" sz="1600" dirty="0">
              <a:latin typeface="华文仿宋" panose="02010600040101010101" pitchFamily="2" charset="-122"/>
              <a:ea typeface="华文仿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48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通信协议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229139"/>
          </a:xfrm>
        </p:spPr>
        <p:txBody>
          <a:bodyPr>
            <a:normAutofit lnSpcReduction="10000"/>
          </a:bodyPr>
          <a:lstStyle/>
          <a:p>
            <a:r>
              <a:rPr lang="en-US" altLang="zh-CN" sz="1800" dirty="0" err="1"/>
              <a:t>Redis</a:t>
            </a:r>
            <a:r>
              <a:rPr lang="en-US" altLang="zh-CN" sz="1800" dirty="0"/>
              <a:t> </a:t>
            </a:r>
            <a:r>
              <a:rPr lang="zh-CN" altLang="en-US" sz="1800" dirty="0" smtClean="0"/>
              <a:t>协议是二进制安全的，在</a:t>
            </a:r>
            <a:r>
              <a:rPr lang="zh-CN" altLang="en-US" sz="1800" dirty="0"/>
              <a:t>以下三个目标之间进行折中：</a:t>
            </a: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、易于</a:t>
            </a:r>
            <a:r>
              <a:rPr lang="zh-CN" altLang="en-US" sz="1600" dirty="0"/>
              <a:t>实现</a:t>
            </a:r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高效地被计算机</a:t>
            </a:r>
            <a:r>
              <a:rPr lang="zh-CN" altLang="en-US" sz="1600" dirty="0" smtClean="0"/>
              <a:t>分析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、可以</a:t>
            </a:r>
            <a:r>
              <a:rPr lang="zh-CN" altLang="en-US" sz="1600" dirty="0"/>
              <a:t>很容易地被人类读</a:t>
            </a:r>
            <a:r>
              <a:rPr lang="zh-CN" altLang="en-US" sz="1600" dirty="0" smtClean="0"/>
              <a:t>懂</a:t>
            </a:r>
            <a:endParaRPr lang="en-US" altLang="zh-CN" sz="1600" dirty="0" smtClean="0"/>
          </a:p>
        </p:txBody>
      </p:sp>
      <p:sp>
        <p:nvSpPr>
          <p:cNvPr id="4" name="文本框 3"/>
          <p:cNvSpPr txBox="1"/>
          <p:nvPr/>
        </p:nvSpPr>
        <p:spPr>
          <a:xfrm>
            <a:off x="1115616" y="2555642"/>
            <a:ext cx="25202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请求协议</a:t>
            </a:r>
            <a:r>
              <a:rPr lang="zh-CN" altLang="en-US" b="1" dirty="0"/>
              <a:t>格式：</a:t>
            </a:r>
            <a:endParaRPr lang="en-US" altLang="zh-CN" b="1" dirty="0"/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*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的字节数量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 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 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的数据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&gt;\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3997" y="2555642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响应协议格式</a:t>
            </a:r>
            <a:r>
              <a:rPr lang="en-US" altLang="zh-CN" b="1" dirty="0" smtClean="0"/>
              <a:t>(</a:t>
            </a:r>
            <a:r>
              <a:rPr lang="zh-CN" altLang="en-US" sz="1600" b="1" dirty="0" smtClean="0">
                <a:latin typeface="+mn-ea"/>
              </a:rPr>
              <a:t>根据第一</a:t>
            </a:r>
            <a:r>
              <a:rPr lang="zh-CN" altLang="en-US" sz="1600" b="1" dirty="0">
                <a:latin typeface="+mn-ea"/>
              </a:rPr>
              <a:t>个字节</a:t>
            </a:r>
            <a:r>
              <a:rPr lang="zh-CN" altLang="en-US" sz="1600" b="1" dirty="0" smtClean="0">
                <a:latin typeface="+mn-ea"/>
              </a:rPr>
              <a:t>，确定</a:t>
            </a:r>
            <a:r>
              <a:rPr lang="zh-CN" altLang="en-US" sz="1600" b="1" dirty="0">
                <a:latin typeface="+mn-ea"/>
              </a:rPr>
              <a:t>响应</a:t>
            </a:r>
            <a:r>
              <a:rPr lang="zh-CN" altLang="en-US" sz="1600" b="1" dirty="0" smtClean="0">
                <a:latin typeface="+mn-ea"/>
              </a:rPr>
              <a:t>类型</a:t>
            </a:r>
            <a:r>
              <a:rPr lang="en-US" altLang="zh-CN" sz="1600" b="1" dirty="0" smtClean="0">
                <a:latin typeface="+mn-ea"/>
              </a:rPr>
              <a:t>)</a:t>
            </a:r>
            <a:r>
              <a:rPr lang="zh-CN" altLang="en-US" sz="1600" b="1" dirty="0" smtClean="0">
                <a:latin typeface="+mn-ea"/>
              </a:rPr>
              <a:t>：</a:t>
            </a:r>
            <a:endParaRPr lang="en-US" altLang="zh-CN" sz="1600" b="1" dirty="0" smtClean="0">
              <a:latin typeface="+mn-ea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“+”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状态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状态信息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“-”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错误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错误信息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“:”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整数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“$”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：定长回复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$&lt;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数据长度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&gt;\r\n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“*”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：多条回复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*&lt;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回复数量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</a:p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其它数据类型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8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集群部署方式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02648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50720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9" name="直接箭头连接符 8"/>
          <p:cNvCxnSpPr>
            <a:stCxn id="4" idx="2"/>
            <a:endCxn id="6" idx="0"/>
          </p:cNvCxnSpPr>
          <p:nvPr/>
        </p:nvCxnSpPr>
        <p:spPr>
          <a:xfrm flipH="1">
            <a:off x="1187624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4" idx="2"/>
            <a:endCxn id="7" idx="0"/>
          </p:cNvCxnSpPr>
          <p:nvPr/>
        </p:nvCxnSpPr>
        <p:spPr>
          <a:xfrm>
            <a:off x="1806704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>
            <a:stCxn id="6" idx="3"/>
            <a:endCxn id="7" idx="1"/>
          </p:cNvCxnSpPr>
          <p:nvPr/>
        </p:nvCxnSpPr>
        <p:spPr>
          <a:xfrm>
            <a:off x="1691680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4005416" y="2218028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86336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653488" y="2803220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>
            <a:stCxn id="14" idx="2"/>
            <a:endCxn id="15" idx="0"/>
          </p:cNvCxnSpPr>
          <p:nvPr/>
        </p:nvCxnSpPr>
        <p:spPr>
          <a:xfrm flipH="1">
            <a:off x="3890392" y="2578068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14" idx="2"/>
            <a:endCxn id="16" idx="0"/>
          </p:cNvCxnSpPr>
          <p:nvPr/>
        </p:nvCxnSpPr>
        <p:spPr>
          <a:xfrm>
            <a:off x="4509472" y="2578068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4394448" y="2983240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708184" y="2204864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主节点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089104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56256" y="2790056"/>
            <a:ext cx="1008112" cy="36004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solidFill>
                  <a:schemeClr val="tx1"/>
                </a:solidFill>
              </a:rPr>
              <a:t>从节点</a:t>
            </a:r>
            <a:endParaRPr lang="zh-CN" altLang="en-US" sz="1600" dirty="0">
              <a:solidFill>
                <a:schemeClr val="tx1"/>
              </a:solidFill>
            </a:endParaRPr>
          </a:p>
        </p:txBody>
      </p:sp>
      <p:cxnSp>
        <p:nvCxnSpPr>
          <p:cNvPr id="23" name="直接箭头连接符 22"/>
          <p:cNvCxnSpPr>
            <a:stCxn id="20" idx="2"/>
            <a:endCxn id="21" idx="0"/>
          </p:cNvCxnSpPr>
          <p:nvPr/>
        </p:nvCxnSpPr>
        <p:spPr>
          <a:xfrm flipH="1">
            <a:off x="6593160" y="2564904"/>
            <a:ext cx="619080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stCxn id="20" idx="2"/>
            <a:endCxn id="22" idx="0"/>
          </p:cNvCxnSpPr>
          <p:nvPr/>
        </p:nvCxnSpPr>
        <p:spPr>
          <a:xfrm>
            <a:off x="7212240" y="2564904"/>
            <a:ext cx="648072" cy="2251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21" idx="3"/>
            <a:endCxn id="22" idx="1"/>
          </p:cNvCxnSpPr>
          <p:nvPr/>
        </p:nvCxnSpPr>
        <p:spPr>
          <a:xfrm>
            <a:off x="7097216" y="2970076"/>
            <a:ext cx="25904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683568" y="371703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>
            <a:stCxn id="6" idx="2"/>
          </p:cNvCxnSpPr>
          <p:nvPr/>
        </p:nvCxnSpPr>
        <p:spPr>
          <a:xfrm>
            <a:off x="1187624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7" idx="2"/>
          </p:cNvCxnSpPr>
          <p:nvPr/>
        </p:nvCxnSpPr>
        <p:spPr>
          <a:xfrm>
            <a:off x="2454776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>
            <a:stCxn id="15" idx="2"/>
          </p:cNvCxnSpPr>
          <p:nvPr/>
        </p:nvCxnSpPr>
        <p:spPr>
          <a:xfrm>
            <a:off x="3890392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>
            <a:stCxn id="16" idx="2"/>
          </p:cNvCxnSpPr>
          <p:nvPr/>
        </p:nvCxnSpPr>
        <p:spPr>
          <a:xfrm>
            <a:off x="5157544" y="3163260"/>
            <a:ext cx="0" cy="5537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21" idx="2"/>
          </p:cNvCxnSpPr>
          <p:nvPr/>
        </p:nvCxnSpPr>
        <p:spPr>
          <a:xfrm>
            <a:off x="6593160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>
            <a:stCxn id="22" idx="2"/>
          </p:cNvCxnSpPr>
          <p:nvPr/>
        </p:nvCxnSpPr>
        <p:spPr>
          <a:xfrm>
            <a:off x="7860312" y="3150096"/>
            <a:ext cx="0" cy="5669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683568" y="1556792"/>
            <a:ext cx="7776864" cy="0"/>
          </a:xfrm>
          <a:prstGeom prst="line">
            <a:avLst/>
          </a:prstGeom>
          <a:ln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endCxn id="4" idx="0"/>
          </p:cNvCxnSpPr>
          <p:nvPr/>
        </p:nvCxnSpPr>
        <p:spPr>
          <a:xfrm>
            <a:off x="1806704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>
            <a:endCxn id="14" idx="0"/>
          </p:cNvCxnSpPr>
          <p:nvPr/>
        </p:nvCxnSpPr>
        <p:spPr>
          <a:xfrm>
            <a:off x="4509472" y="1556792"/>
            <a:ext cx="0" cy="66123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>
            <a:endCxn id="20" idx="0"/>
          </p:cNvCxnSpPr>
          <p:nvPr/>
        </p:nvCxnSpPr>
        <p:spPr>
          <a:xfrm>
            <a:off x="7212240" y="1556792"/>
            <a:ext cx="0" cy="6480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68"/>
          <p:cNvSpPr txBox="1"/>
          <p:nvPr/>
        </p:nvSpPr>
        <p:spPr>
          <a:xfrm>
            <a:off x="1259631" y="4255928"/>
            <a:ext cx="6336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、一个主节点可以拥有多个从节点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、主节点提供读写服务，从节点提供数据备份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、所有主从节点之间都是互联互通的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、维护状态的连接个数：</a:t>
            </a:r>
            <a:r>
              <a:rPr lang="en-US" altLang="zh-CN" dirty="0" smtClean="0"/>
              <a:t>n * (n – 1)</a:t>
            </a:r>
            <a:endParaRPr lang="en-US" altLang="zh-CN" dirty="0"/>
          </a:p>
          <a:p>
            <a:r>
              <a:rPr lang="en-US" altLang="zh-CN" dirty="0" smtClean="0"/>
              <a:t>5</a:t>
            </a:r>
            <a:r>
              <a:rPr lang="zh-CN" altLang="en-US" dirty="0" smtClean="0"/>
              <a:t>、建议集群最大主节点个数：</a:t>
            </a:r>
            <a:r>
              <a:rPr lang="en-US" altLang="zh-CN" dirty="0" smtClean="0"/>
              <a:t>1000 </a:t>
            </a:r>
            <a:r>
              <a:rPr lang="zh-CN" altLang="en-US" dirty="0" smtClean="0"/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887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集群中节点的作用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1800" b="1" dirty="0"/>
              <a:t>集群中的节点有以下责任：</a:t>
            </a:r>
            <a:endParaRPr lang="en-US" altLang="zh-CN" sz="1800" b="1" dirty="0" smtClean="0"/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、持有</a:t>
            </a:r>
            <a:r>
              <a:rPr lang="zh-CN" altLang="en-US" sz="1600" dirty="0"/>
              <a:t>键值对</a:t>
            </a:r>
            <a:r>
              <a:rPr lang="zh-CN" altLang="en-US" sz="1600" dirty="0" smtClean="0"/>
              <a:t>数据；</a:t>
            </a:r>
            <a:endParaRPr lang="zh-CN" altLang="en-US" sz="1600" dirty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、记录</a:t>
            </a:r>
            <a:r>
              <a:rPr lang="zh-CN" altLang="en-US" sz="1600" dirty="0"/>
              <a:t>集群的状态</a:t>
            </a:r>
            <a:r>
              <a:rPr lang="zh-CN" altLang="en-US" sz="1600" dirty="0" smtClean="0"/>
              <a:t>，</a:t>
            </a:r>
            <a:r>
              <a:rPr lang="zh-CN" altLang="en-US" sz="1600" dirty="0"/>
              <a:t>保存</a:t>
            </a:r>
            <a:r>
              <a:rPr lang="zh-CN" altLang="en-US" sz="1600" dirty="0" smtClean="0"/>
              <a:t>键到</a:t>
            </a:r>
            <a:r>
              <a:rPr lang="zh-CN" altLang="en-US" sz="1600" dirty="0"/>
              <a:t>节</a:t>
            </a:r>
            <a:r>
              <a:rPr lang="zh-CN" altLang="en-US" sz="1600" dirty="0" smtClean="0"/>
              <a:t>点的映射；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、自动</a:t>
            </a:r>
            <a:r>
              <a:rPr lang="zh-CN" altLang="en-US" sz="1600" dirty="0"/>
              <a:t>发现其他节点，识别工作不正常的节点，并在有需要时，在从节点中选举出新的主</a:t>
            </a:r>
            <a:r>
              <a:rPr lang="zh-CN" altLang="en-US" sz="1600" dirty="0" smtClean="0"/>
              <a:t>节点。</a:t>
            </a:r>
            <a:endParaRPr lang="en-US" altLang="zh-CN" sz="1600" dirty="0" smtClean="0"/>
          </a:p>
          <a:p>
            <a:endParaRPr lang="en-US" altLang="zh-CN" dirty="0" smtClean="0"/>
          </a:p>
          <a:p>
            <a:r>
              <a:rPr lang="zh-CN" altLang="en-US" sz="1800" b="1" dirty="0"/>
              <a:t>节点之间使用 </a:t>
            </a:r>
            <a:r>
              <a:rPr lang="en-US" altLang="zh-CN" sz="1800" b="1" dirty="0"/>
              <a:t>Gossip </a:t>
            </a:r>
            <a:r>
              <a:rPr lang="zh-CN" altLang="en-US" sz="1800" b="1" dirty="0" smtClean="0"/>
              <a:t>协议来</a:t>
            </a:r>
            <a:r>
              <a:rPr lang="zh-CN" altLang="en-US" sz="1800" b="1" dirty="0"/>
              <a:t>进行以下工作：</a:t>
            </a:r>
          </a:p>
          <a:p>
            <a:r>
              <a:rPr lang="en-US" altLang="zh-CN" sz="1600" dirty="0" smtClean="0"/>
              <a:t>1</a:t>
            </a:r>
            <a:r>
              <a:rPr lang="zh-CN" altLang="en-US" sz="1600" dirty="0" smtClean="0"/>
              <a:t>、广播关于</a:t>
            </a:r>
            <a:r>
              <a:rPr lang="zh-CN" altLang="en-US" sz="1600" dirty="0"/>
              <a:t>集群的信息，以此来发现新的</a:t>
            </a:r>
            <a:r>
              <a:rPr lang="zh-CN" altLang="en-US" sz="1600" dirty="0" smtClean="0"/>
              <a:t>节点；</a:t>
            </a:r>
            <a:endParaRPr lang="zh-CN" altLang="en-US" sz="1600" dirty="0"/>
          </a:p>
          <a:p>
            <a:r>
              <a:rPr lang="en-US" altLang="zh-CN" sz="1600" dirty="0" smtClean="0"/>
              <a:t>2</a:t>
            </a:r>
            <a:r>
              <a:rPr lang="zh-CN" altLang="en-US" sz="1600" dirty="0" smtClean="0"/>
              <a:t>、向其它节点</a:t>
            </a:r>
            <a:r>
              <a:rPr lang="zh-CN" altLang="en-US" sz="1600" dirty="0"/>
              <a:t>发送 </a:t>
            </a:r>
            <a:r>
              <a:rPr lang="en-US" altLang="zh-CN" sz="1600" dirty="0"/>
              <a:t>PING </a:t>
            </a:r>
            <a:r>
              <a:rPr lang="zh-CN" altLang="en-US" sz="1600" dirty="0"/>
              <a:t>数据包，以此来检查目标节点是否正常</a:t>
            </a:r>
            <a:r>
              <a:rPr lang="zh-CN" altLang="en-US" sz="1600" dirty="0" smtClean="0"/>
              <a:t>运作；</a:t>
            </a:r>
            <a:endParaRPr lang="zh-CN" altLang="en-US" sz="1600" dirty="0"/>
          </a:p>
          <a:p>
            <a:r>
              <a:rPr lang="en-US" altLang="zh-CN" sz="1600" dirty="0" smtClean="0"/>
              <a:t>3</a:t>
            </a:r>
            <a:r>
              <a:rPr lang="zh-CN" altLang="en-US" sz="1600" dirty="0" smtClean="0"/>
              <a:t>、在</a:t>
            </a:r>
            <a:r>
              <a:rPr lang="zh-CN" altLang="en-US" sz="1600" dirty="0"/>
              <a:t>特定事件发生时，发送集群信息。</a:t>
            </a:r>
          </a:p>
        </p:txBody>
      </p:sp>
    </p:spTree>
    <p:extLst>
      <p:ext uri="{BB962C8B-B14F-4D97-AF65-F5344CB8AC3E}">
        <p14:creationId xmlns:p14="http://schemas.microsoft.com/office/powerpoint/2010/main" val="41913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分区性（数据分布模型）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47733"/>
            <a:ext cx="8229600" cy="1589179"/>
          </a:xfrm>
        </p:spPr>
        <p:txBody>
          <a:bodyPr>
            <a:normAutofit lnSpcReduction="10000"/>
          </a:bodyPr>
          <a:lstStyle/>
          <a:p>
            <a:r>
              <a:rPr lang="zh-CN" altLang="en-US" sz="1600" b="1" dirty="0" smtClean="0"/>
              <a:t>哈希槽存储方式：</a:t>
            </a:r>
            <a:r>
              <a:rPr lang="zh-CN" altLang="en-US" sz="1600" dirty="0" smtClean="0"/>
              <a:t>键空间被分割为 </a:t>
            </a:r>
            <a:r>
              <a:rPr lang="en-US" altLang="zh-CN" sz="1600" dirty="0" smtClean="0"/>
              <a:t>16384 </a:t>
            </a:r>
            <a:r>
              <a:rPr lang="zh-CN" altLang="en-US" sz="1600" dirty="0" smtClean="0"/>
              <a:t>个槽</a:t>
            </a:r>
            <a:r>
              <a:rPr lang="en-US" altLang="zh-CN" sz="1600" dirty="0" smtClean="0"/>
              <a:t>(slot)</a:t>
            </a:r>
            <a:r>
              <a:rPr lang="zh-CN" altLang="en-US" sz="1600" dirty="0" smtClean="0"/>
              <a:t>（集群理论上最大支持 </a:t>
            </a:r>
            <a:r>
              <a:rPr lang="en-US" altLang="zh-CN" sz="1600" dirty="0" smtClean="0"/>
              <a:t>16384</a:t>
            </a:r>
            <a:r>
              <a:rPr lang="zh-CN" altLang="en-US" sz="1600" dirty="0" smtClean="0"/>
              <a:t>个节点，官方建议最大</a:t>
            </a:r>
            <a:r>
              <a:rPr lang="en-US" altLang="zh-CN" sz="1600" dirty="0" smtClean="0"/>
              <a:t>1000</a:t>
            </a:r>
            <a:r>
              <a:rPr lang="zh-CN" altLang="en-US" sz="1600" dirty="0" smtClean="0"/>
              <a:t>个节点），集群中的每个节点在创建时被指定哈希槽区间（每个节点可以有多个不连续的区间，每个</a:t>
            </a:r>
            <a:r>
              <a:rPr lang="en-US" altLang="zh-CN" sz="1600" dirty="0" smtClean="0"/>
              <a:t>slot</a:t>
            </a:r>
            <a:r>
              <a:rPr lang="zh-CN" altLang="en-US" sz="1600" dirty="0" smtClean="0"/>
              <a:t>只能归属于一个主节点），所有数据的存储位置由其键值所在的哈希槽决定。</a:t>
            </a:r>
            <a:endParaRPr lang="en-US" altLang="zh-CN" sz="1600" dirty="0" smtClean="0"/>
          </a:p>
          <a:p>
            <a:endParaRPr lang="en-US" altLang="zh-CN" sz="1600" dirty="0" smtClean="0"/>
          </a:p>
          <a:p>
            <a:r>
              <a:rPr lang="zh-CN" altLang="en-US" sz="1800" b="1" dirty="0" smtClean="0"/>
              <a:t>哈希槽计算公式：</a:t>
            </a:r>
            <a:r>
              <a:rPr lang="en-US" altLang="zh-CN" sz="1600" dirty="0" smtClean="0"/>
              <a:t>slot=crc16(key) % 16384</a:t>
            </a:r>
          </a:p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7584" y="2857061"/>
            <a:ext cx="74168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/>
              <a:t>master</a:t>
            </a:r>
            <a:r>
              <a:rPr lang="en-US" altLang="zh-CN" sz="1400" dirty="0"/>
              <a:t> , id: </a:t>
            </a:r>
            <a:r>
              <a:rPr lang="en-US" altLang="zh-CN" sz="1400" dirty="0" smtClean="0"/>
              <a:t>0d0bd116015b6236f2ae6f2dc9e1d213672a35a5, </a:t>
            </a:r>
            <a:r>
              <a:rPr lang="zh-CN" altLang="en-US" sz="1400" dirty="0" smtClean="0"/>
              <a:t> </a:t>
            </a:r>
            <a:r>
              <a:rPr lang="en-US" altLang="zh-CN" sz="1400" dirty="0" err="1" smtClean="0"/>
              <a:t>addr</a:t>
            </a:r>
            <a:r>
              <a:rPr lang="en-US" altLang="zh-CN" sz="1400" dirty="0"/>
              <a:t>: 192.168.188.173:9003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5962-10922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8a59df1c367d967ff6d717040b80252a742a15eb,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192.168.188.173:9005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6811f3ff24448259b07e6fbf85055e91121e15a8,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192.168.188.173:9004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3ee17e9d9e1b444fc2e03f649774bd8f9dc4a573,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192.168.188.173:9006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11423-16383</a:t>
            </a:r>
            <a:endParaRPr lang="en-US" altLang="zh-CN" sz="1400" b="1" dirty="0">
              <a:solidFill>
                <a:schemeClr val="accent1"/>
              </a:solidFill>
            </a:endParaRP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8ad5ed19800bb5d24fb17125bc34b88e847b8790,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192.168.188.173:9007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0640093b88afa81f4f4f1a018a774cda852e512d,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192.168.188.173:9008</a:t>
            </a:r>
          </a:p>
          <a:p>
            <a:r>
              <a:rPr lang="en-US" altLang="zh-CN" sz="1400" dirty="0"/>
              <a:t>---------------------------------------</a:t>
            </a:r>
          </a:p>
          <a:p>
            <a:r>
              <a:rPr lang="en-US" altLang="zh-CN" sz="1400" b="1" dirty="0"/>
              <a:t>master</a:t>
            </a:r>
            <a:r>
              <a:rPr lang="en-US" altLang="zh-CN" sz="1400" dirty="0"/>
              <a:t>, id: </a:t>
            </a:r>
            <a:r>
              <a:rPr lang="en-US" altLang="zh-CN" sz="1400" dirty="0" smtClean="0"/>
              <a:t>555a3845674720d15d1b8cd752180908eabecdfd,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</a:t>
            </a:r>
            <a:r>
              <a:rPr lang="en-US" altLang="zh-CN" sz="1400" b="1" dirty="0" smtClean="0">
                <a:solidFill>
                  <a:schemeClr val="accent1"/>
                </a:solidFill>
              </a:rPr>
              <a:t>0-5461</a:t>
            </a:r>
          </a:p>
          <a:p>
            <a:r>
              <a:rPr lang="en-US" altLang="zh-CN" sz="1400" b="1" dirty="0">
                <a:solidFill>
                  <a:schemeClr val="accent1"/>
                </a:solidFill>
              </a:rPr>
              <a:t>slots range: 10923-11422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72df91ccfeeae14bd6cbe85ace95ae631c3566de,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192.168.188.173:9002</a:t>
            </a:r>
          </a:p>
          <a:p>
            <a:r>
              <a:rPr lang="en-US" altLang="zh-CN" sz="1400" dirty="0"/>
              <a:t>slave, id: </a:t>
            </a:r>
            <a:r>
              <a:rPr lang="en-US" altLang="zh-CN" sz="1400" dirty="0" smtClean="0"/>
              <a:t>a9a745045f988ba07cb89450c7185f2498f0d7f7,  </a:t>
            </a:r>
            <a:r>
              <a:rPr lang="en-US" altLang="zh-CN" sz="1400" dirty="0" err="1"/>
              <a:t>addr</a:t>
            </a:r>
            <a:r>
              <a:rPr lang="en-US" altLang="zh-CN" sz="1400" dirty="0"/>
              <a:t>: 192.168.188.173:9000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801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63PPT 模板1-2014（16-9）">
  <a:themeElements>
    <a:clrScheme name="自定义 1">
      <a:dk1>
        <a:srgbClr val="2F2F2F"/>
      </a:dk1>
      <a:lt1>
        <a:sysClr val="window" lastClr="C0C0C0"/>
      </a:lt1>
      <a:dk2>
        <a:srgbClr val="5F5F5F"/>
      </a:dk2>
      <a:lt2>
        <a:srgbClr val="D8D8D8"/>
      </a:lt2>
      <a:accent1>
        <a:srgbClr val="E60000"/>
      </a:accent1>
      <a:accent2>
        <a:srgbClr val="98E43C"/>
      </a:accent2>
      <a:accent3>
        <a:srgbClr val="FFC000"/>
      </a:accent3>
      <a:accent4>
        <a:srgbClr val="002060"/>
      </a:accent4>
      <a:accent5>
        <a:srgbClr val="FF0000"/>
      </a:accent5>
      <a:accent6>
        <a:srgbClr val="A2A2A2"/>
      </a:accent6>
      <a:hlink>
        <a:srgbClr val="900000"/>
      </a:hlink>
      <a:folHlink>
        <a:srgbClr val="6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263 PPT 模板1-2014（16-9）</Template>
  <TotalTime>29745</TotalTime>
  <Words>1508</Words>
  <Application>Microsoft Office PowerPoint</Application>
  <PresentationFormat>全屏显示(4:3)</PresentationFormat>
  <Paragraphs>166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黑体</vt:lpstr>
      <vt:lpstr>华文仿宋</vt:lpstr>
      <vt:lpstr>宋体</vt:lpstr>
      <vt:lpstr>微软雅黑</vt:lpstr>
      <vt:lpstr>Arial</vt:lpstr>
      <vt:lpstr>Calibri</vt:lpstr>
      <vt:lpstr>263PPT 模板1-2014（16-9）</vt:lpstr>
      <vt:lpstr>集群 Redis 使用实践</vt:lpstr>
      <vt:lpstr>目录</vt:lpstr>
      <vt:lpstr>设计目标</vt:lpstr>
      <vt:lpstr>支持的数据类型</vt:lpstr>
      <vt:lpstr>支持的其它功能操作</vt:lpstr>
      <vt:lpstr>通信协议</vt:lpstr>
      <vt:lpstr>集群部署方式</vt:lpstr>
      <vt:lpstr>集群中节点的作用</vt:lpstr>
      <vt:lpstr>分区性（数据分布模型）</vt:lpstr>
      <vt:lpstr>数据访问方式—持久性重定向机制</vt:lpstr>
      <vt:lpstr>数据访问方式—临时性重定向机制</vt:lpstr>
      <vt:lpstr>集群的创建过程</vt:lpstr>
      <vt:lpstr>创建集群的建议原则</vt:lpstr>
      <vt:lpstr>哈希槽迁移过程</vt:lpstr>
      <vt:lpstr>集群使用注意事项</vt:lpstr>
      <vt:lpstr>Redis 客户端要求</vt:lpstr>
      <vt:lpstr>参考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263-OA</dc:creator>
  <cp:lastModifiedBy>zsx</cp:lastModifiedBy>
  <cp:revision>530</cp:revision>
  <dcterms:created xsi:type="dcterms:W3CDTF">2014-05-28T10:52:51Z</dcterms:created>
  <dcterms:modified xsi:type="dcterms:W3CDTF">2015-05-28T07:11:17Z</dcterms:modified>
</cp:coreProperties>
</file>