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4" r:id="rId4"/>
  </p:sldMasterIdLst>
  <p:notesMasterIdLst>
    <p:notesMasterId r:id="rId25"/>
  </p:notesMasterIdLst>
  <p:handoutMasterIdLst>
    <p:handoutMasterId r:id="rId26"/>
  </p:handoutMasterIdLst>
  <p:sldIdLst>
    <p:sldId id="256" r:id="rId5"/>
    <p:sldId id="332" r:id="rId6"/>
    <p:sldId id="356" r:id="rId7"/>
    <p:sldId id="315" r:id="rId8"/>
    <p:sldId id="327" r:id="rId9"/>
    <p:sldId id="326" r:id="rId10"/>
    <p:sldId id="329" r:id="rId11"/>
    <p:sldId id="297" r:id="rId12"/>
    <p:sldId id="365" r:id="rId13"/>
    <p:sldId id="294" r:id="rId14"/>
    <p:sldId id="343" r:id="rId15"/>
    <p:sldId id="352" r:id="rId16"/>
    <p:sldId id="358" r:id="rId17"/>
    <p:sldId id="357" r:id="rId18"/>
    <p:sldId id="364" r:id="rId19"/>
    <p:sldId id="342" r:id="rId20"/>
    <p:sldId id="316" r:id="rId21"/>
    <p:sldId id="360" r:id="rId22"/>
    <p:sldId id="336" r:id="rId23"/>
    <p:sldId id="341" r:id="rId2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B42FC0-B63B-F6E5-2C83-47895E312AB9}" name="Charles Davidson" initials="CD" userId="S::cdavidson@fmgengineering.com::6bf2f01b-e561-4f94-abbd-a18fdba19a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741112"/>
    <a:srgbClr val="FDB917"/>
    <a:srgbClr val="2E6A8C"/>
    <a:srgbClr val="FFFFFF"/>
    <a:srgbClr val="0000FF"/>
    <a:srgbClr val="FF6600"/>
    <a:srgbClr val="99FF99"/>
    <a:srgbClr val="0033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3656" autoAdjust="0"/>
  </p:normalViewPr>
  <p:slideViewPr>
    <p:cSldViewPr>
      <p:cViewPr varScale="1">
        <p:scale>
          <a:sx n="91" d="100"/>
          <a:sy n="91" d="100"/>
        </p:scale>
        <p:origin x="228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968" y="-78"/>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968881-A883-4B90-9DEE-E9CFA6B9971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BBD44F1-F09E-4F6D-91EA-BEF618C41F0C}">
      <dgm:prSet/>
      <dgm:spPr>
        <a:solidFill>
          <a:srgbClr val="2E6A8C"/>
        </a:solidFill>
      </dgm:spPr>
      <dgm:t>
        <a:bodyPr/>
        <a:lstStyle/>
        <a:p>
          <a:r>
            <a:rPr lang="en-US" b="1" dirty="0">
              <a:latin typeface="Calibri" panose="020F0502020204030204" pitchFamily="34" charset="0"/>
              <a:cs typeface="Calibri" panose="020F0502020204030204" pitchFamily="34" charset="0"/>
            </a:rPr>
            <a:t>Involve the public in the planning and design process</a:t>
          </a:r>
          <a:endParaRPr lang="en-US" dirty="0">
            <a:latin typeface="Calibri" panose="020F0502020204030204" pitchFamily="34" charset="0"/>
            <a:cs typeface="Calibri" panose="020F0502020204030204" pitchFamily="34" charset="0"/>
          </a:endParaRPr>
        </a:p>
      </dgm:t>
    </dgm:pt>
    <dgm:pt modelId="{01350746-A9CA-412B-82CF-2D929BDD4E00}" type="par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B892882F-682E-4B32-B40B-8ACFAB35AE96}" type="sib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DBD42549-05FC-4A2A-8A4A-93C2AA526C7B}">
      <dgm:prSet/>
      <dgm:spPr>
        <a:solidFill>
          <a:srgbClr val="2E6A8C"/>
        </a:solidFill>
      </dgm:spPr>
      <dgm:t>
        <a:bodyPr/>
        <a:lstStyle/>
        <a:p>
          <a:r>
            <a:rPr lang="en-US" b="1">
              <a:latin typeface="Calibri" panose="020F0502020204030204" pitchFamily="34" charset="0"/>
              <a:cs typeface="Calibri" panose="020F0502020204030204" pitchFamily="34" charset="0"/>
            </a:rPr>
            <a:t>Provide a Project Overview</a:t>
          </a:r>
          <a:endParaRPr lang="en-US">
            <a:latin typeface="Calibri" panose="020F0502020204030204" pitchFamily="34" charset="0"/>
            <a:cs typeface="Calibri" panose="020F0502020204030204" pitchFamily="34" charset="0"/>
          </a:endParaRPr>
        </a:p>
      </dgm:t>
    </dgm:pt>
    <dgm:pt modelId="{5BFA7156-DEA6-4ADF-8053-4963FAEDC983}" type="par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84D9A686-7CD1-406F-B361-76CB7D6E1A8A}" type="sib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C71C3DB1-4A61-4C96-8EC0-0C65261DF63E}">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Background Information</a:t>
          </a:r>
          <a:endParaRPr lang="en-US" sz="2600" dirty="0">
            <a:solidFill>
              <a:srgbClr val="741112"/>
            </a:solidFill>
            <a:latin typeface="Calibri" panose="020F0502020204030204" pitchFamily="34" charset="0"/>
            <a:cs typeface="Calibri" panose="020F0502020204030204" pitchFamily="34" charset="0"/>
          </a:endParaRPr>
        </a:p>
      </dgm:t>
    </dgm:pt>
    <dgm:pt modelId="{A905781C-6FF9-432D-AB60-ECA9F3BE4113}" type="par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2578BFDF-B49E-4CC5-B57A-6DC1BCDA90FE}" type="sib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AD3A8C53-65B9-48D2-8B23-3C7C42217B9A}">
      <dgm:prSet custT="1"/>
      <dgm:spPr>
        <a:solidFill>
          <a:srgbClr val="FDB917">
            <a:alpha val="90000"/>
          </a:srgbClr>
        </a:solidFill>
        <a:ln>
          <a:solidFill>
            <a:srgbClr val="741112">
              <a:alpha val="90000"/>
            </a:srgbClr>
          </a:solidFill>
        </a:ln>
      </dgm:spPr>
      <dgm:t>
        <a:bodyPr/>
        <a:lstStyle/>
        <a:p>
          <a:r>
            <a:rPr lang="en-US" sz="2600" b="1">
              <a:solidFill>
                <a:srgbClr val="741112"/>
              </a:solidFill>
              <a:latin typeface="Calibri" panose="020F0502020204030204" pitchFamily="34" charset="0"/>
              <a:cs typeface="Calibri" panose="020F0502020204030204" pitchFamily="34" charset="0"/>
            </a:rPr>
            <a:t>Proposed Project</a:t>
          </a:r>
          <a:endParaRPr lang="en-US" sz="2600">
            <a:solidFill>
              <a:srgbClr val="741112"/>
            </a:solidFill>
            <a:latin typeface="Calibri" panose="020F0502020204030204" pitchFamily="34" charset="0"/>
            <a:cs typeface="Calibri" panose="020F0502020204030204" pitchFamily="34" charset="0"/>
          </a:endParaRPr>
        </a:p>
      </dgm:t>
    </dgm:pt>
    <dgm:pt modelId="{23E4B28C-32DF-4871-94F2-2D262219F63E}" type="par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E05B6564-B49D-4DEF-BA68-6ED2579E2F47}" type="sib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8D9A5F8E-CE73-4C9C-B91B-B06B7B1E01A6}">
      <dgm:prSet custT="1"/>
      <dgm:spPr>
        <a:solidFill>
          <a:srgbClr val="FDB917">
            <a:alpha val="90000"/>
          </a:srgbClr>
        </a:solidFill>
        <a:ln>
          <a:solidFill>
            <a:srgbClr val="741112">
              <a:alpha val="90000"/>
            </a:srgbClr>
          </a:solidFill>
        </a:ln>
      </dgm:spPr>
      <dgm:t>
        <a:bodyPr/>
        <a:lstStyle/>
        <a:p>
          <a:r>
            <a:rPr lang="en-US" sz="2600" b="1">
              <a:solidFill>
                <a:srgbClr val="741112"/>
              </a:solidFill>
              <a:latin typeface="Calibri" panose="020F0502020204030204" pitchFamily="34" charset="0"/>
              <a:cs typeface="Calibri" panose="020F0502020204030204" pitchFamily="34" charset="0"/>
            </a:rPr>
            <a:t>Project Schedule</a:t>
          </a:r>
          <a:endParaRPr lang="en-US" sz="2600">
            <a:solidFill>
              <a:srgbClr val="741112"/>
            </a:solidFill>
            <a:latin typeface="Calibri" panose="020F0502020204030204" pitchFamily="34" charset="0"/>
            <a:cs typeface="Calibri" panose="020F0502020204030204" pitchFamily="34" charset="0"/>
          </a:endParaRPr>
        </a:p>
      </dgm:t>
    </dgm:pt>
    <dgm:pt modelId="{333095C6-0127-45E0-864A-D9AFEB6E7628}" type="par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4B4863C3-5F0F-4394-8833-4D92296D3C3A}" type="sib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7841BA9A-3AD4-4AEF-B9D8-E0818139E5C2}">
      <dgm:prSet/>
      <dgm:spPr>
        <a:solidFill>
          <a:srgbClr val="2E6A8C"/>
        </a:solidFill>
      </dgm:spPr>
      <dgm:t>
        <a:bodyPr/>
        <a:lstStyle/>
        <a:p>
          <a:r>
            <a:rPr lang="en-US" b="1" dirty="0">
              <a:latin typeface="Calibri" panose="020F0502020204030204" pitchFamily="34" charset="0"/>
              <a:cs typeface="Calibri" panose="020F0502020204030204" pitchFamily="34" charset="0"/>
            </a:rPr>
            <a:t>Gather Input and Comments</a:t>
          </a:r>
          <a:endParaRPr lang="en-US" dirty="0">
            <a:latin typeface="Calibri" panose="020F0502020204030204" pitchFamily="34" charset="0"/>
            <a:cs typeface="Calibri" panose="020F0502020204030204" pitchFamily="34" charset="0"/>
          </a:endParaRPr>
        </a:p>
      </dgm:t>
    </dgm:pt>
    <dgm:pt modelId="{B2B0DB4A-5EB1-4905-AE78-83B0B78E770B}" type="par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22BF2139-FFAA-4A7E-B017-5B7F9F983CC7}" type="sib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78C35CAD-371B-4BAA-AFF0-5A4A0584FC34}" type="pres">
      <dgm:prSet presAssocID="{91968881-A883-4B90-9DEE-E9CFA6B99719}" presName="Name0" presStyleCnt="0">
        <dgm:presLayoutVars>
          <dgm:dir/>
          <dgm:animLvl val="lvl"/>
          <dgm:resizeHandles val="exact"/>
        </dgm:presLayoutVars>
      </dgm:prSet>
      <dgm:spPr/>
    </dgm:pt>
    <dgm:pt modelId="{BF1E3911-B7DE-40C4-A0B8-587A5753327A}" type="pres">
      <dgm:prSet presAssocID="{7BBD44F1-F09E-4F6D-91EA-BEF618C41F0C}" presName="linNode" presStyleCnt="0"/>
      <dgm:spPr/>
    </dgm:pt>
    <dgm:pt modelId="{28D7CD40-9F23-4436-9DDC-F87676D0B909}" type="pres">
      <dgm:prSet presAssocID="{7BBD44F1-F09E-4F6D-91EA-BEF618C41F0C}" presName="parentText" presStyleLbl="node1" presStyleIdx="0" presStyleCnt="3">
        <dgm:presLayoutVars>
          <dgm:chMax val="1"/>
          <dgm:bulletEnabled val="1"/>
        </dgm:presLayoutVars>
      </dgm:prSet>
      <dgm:spPr/>
    </dgm:pt>
    <dgm:pt modelId="{105B1147-D223-4ECF-8285-2C8A6A3D11ED}" type="pres">
      <dgm:prSet presAssocID="{B892882F-682E-4B32-B40B-8ACFAB35AE96}" presName="sp" presStyleCnt="0"/>
      <dgm:spPr/>
    </dgm:pt>
    <dgm:pt modelId="{F771E0DB-AC0C-4087-A06C-6B331EE817D5}" type="pres">
      <dgm:prSet presAssocID="{DBD42549-05FC-4A2A-8A4A-93C2AA526C7B}" presName="linNode" presStyleCnt="0"/>
      <dgm:spPr/>
    </dgm:pt>
    <dgm:pt modelId="{808518A3-D165-411A-BDED-E7CFB1884FC7}" type="pres">
      <dgm:prSet presAssocID="{DBD42549-05FC-4A2A-8A4A-93C2AA526C7B}" presName="parentText" presStyleLbl="node1" presStyleIdx="1" presStyleCnt="3">
        <dgm:presLayoutVars>
          <dgm:chMax val="1"/>
          <dgm:bulletEnabled val="1"/>
        </dgm:presLayoutVars>
      </dgm:prSet>
      <dgm:spPr/>
    </dgm:pt>
    <dgm:pt modelId="{BE85B358-CE86-4BC7-89B9-5B3E83C9DDE9}" type="pres">
      <dgm:prSet presAssocID="{DBD42549-05FC-4A2A-8A4A-93C2AA526C7B}" presName="descendantText" presStyleLbl="alignAccFollowNode1" presStyleIdx="0" presStyleCnt="1">
        <dgm:presLayoutVars>
          <dgm:bulletEnabled val="1"/>
        </dgm:presLayoutVars>
      </dgm:prSet>
      <dgm:spPr/>
    </dgm:pt>
    <dgm:pt modelId="{CD31BFBE-53C2-4D24-B521-F877C64A7F3F}" type="pres">
      <dgm:prSet presAssocID="{84D9A686-7CD1-406F-B361-76CB7D6E1A8A}" presName="sp" presStyleCnt="0"/>
      <dgm:spPr/>
    </dgm:pt>
    <dgm:pt modelId="{F083F1C1-F8F6-47DD-AFD6-28223B4AF833}" type="pres">
      <dgm:prSet presAssocID="{7841BA9A-3AD4-4AEF-B9D8-E0818139E5C2}" presName="linNode" presStyleCnt="0"/>
      <dgm:spPr/>
    </dgm:pt>
    <dgm:pt modelId="{645E43E8-86A8-4C52-97E2-89C1A409310F}" type="pres">
      <dgm:prSet presAssocID="{7841BA9A-3AD4-4AEF-B9D8-E0818139E5C2}" presName="parentText" presStyleLbl="node1" presStyleIdx="2" presStyleCnt="3">
        <dgm:presLayoutVars>
          <dgm:chMax val="1"/>
          <dgm:bulletEnabled val="1"/>
        </dgm:presLayoutVars>
      </dgm:prSet>
      <dgm:spPr/>
    </dgm:pt>
  </dgm:ptLst>
  <dgm:cxnLst>
    <dgm:cxn modelId="{DDF4A118-C3DA-4E9A-96E3-0B1D7E25B327}" srcId="{DBD42549-05FC-4A2A-8A4A-93C2AA526C7B}" destId="{C71C3DB1-4A61-4C96-8EC0-0C65261DF63E}" srcOrd="0" destOrd="0" parTransId="{A905781C-6FF9-432D-AB60-ECA9F3BE4113}" sibTransId="{2578BFDF-B49E-4CC5-B57A-6DC1BCDA90FE}"/>
    <dgm:cxn modelId="{5E05C222-93F7-435C-80BC-050440D47283}" srcId="{DBD42549-05FC-4A2A-8A4A-93C2AA526C7B}" destId="{AD3A8C53-65B9-48D2-8B23-3C7C42217B9A}" srcOrd="1" destOrd="0" parTransId="{23E4B28C-32DF-4871-94F2-2D262219F63E}" sibTransId="{E05B6564-B49D-4DEF-BA68-6ED2579E2F47}"/>
    <dgm:cxn modelId="{3EBBA931-15C7-481D-B712-393B5A728C43}" type="presOf" srcId="{8D9A5F8E-CE73-4C9C-B91B-B06B7B1E01A6}" destId="{BE85B358-CE86-4BC7-89B9-5B3E83C9DDE9}" srcOrd="0" destOrd="2" presId="urn:microsoft.com/office/officeart/2005/8/layout/vList5"/>
    <dgm:cxn modelId="{B5FC404C-EAA7-41CE-8686-E6A1DA2E50C6}" srcId="{91968881-A883-4B90-9DEE-E9CFA6B99719}" destId="{DBD42549-05FC-4A2A-8A4A-93C2AA526C7B}" srcOrd="1" destOrd="0" parTransId="{5BFA7156-DEA6-4ADF-8053-4963FAEDC983}" sibTransId="{84D9A686-7CD1-406F-B361-76CB7D6E1A8A}"/>
    <dgm:cxn modelId="{5C52C96E-0729-453F-9037-1C26F433039E}" type="presOf" srcId="{91968881-A883-4B90-9DEE-E9CFA6B99719}" destId="{78C35CAD-371B-4BAA-AFF0-5A4A0584FC34}" srcOrd="0" destOrd="0" presId="urn:microsoft.com/office/officeart/2005/8/layout/vList5"/>
    <dgm:cxn modelId="{E9965B70-4781-4358-9E8B-D6F4736BDB43}" type="presOf" srcId="{DBD42549-05FC-4A2A-8A4A-93C2AA526C7B}" destId="{808518A3-D165-411A-BDED-E7CFB1884FC7}" srcOrd="0" destOrd="0" presId="urn:microsoft.com/office/officeart/2005/8/layout/vList5"/>
    <dgm:cxn modelId="{B15668A4-C39E-4AD0-8D9B-70857D859D03}" type="presOf" srcId="{7841BA9A-3AD4-4AEF-B9D8-E0818139E5C2}" destId="{645E43E8-86A8-4C52-97E2-89C1A409310F}" srcOrd="0" destOrd="0" presId="urn:microsoft.com/office/officeart/2005/8/layout/vList5"/>
    <dgm:cxn modelId="{9EA61EB3-A165-490E-BB7D-E63181F365DB}" type="presOf" srcId="{C71C3DB1-4A61-4C96-8EC0-0C65261DF63E}" destId="{BE85B358-CE86-4BC7-89B9-5B3E83C9DDE9}" srcOrd="0" destOrd="0" presId="urn:microsoft.com/office/officeart/2005/8/layout/vList5"/>
    <dgm:cxn modelId="{F80640B4-A581-4C3D-9B4E-1E5834D11378}" type="presOf" srcId="{AD3A8C53-65B9-48D2-8B23-3C7C42217B9A}" destId="{BE85B358-CE86-4BC7-89B9-5B3E83C9DDE9}" srcOrd="0" destOrd="1" presId="urn:microsoft.com/office/officeart/2005/8/layout/vList5"/>
    <dgm:cxn modelId="{5E444FC6-F809-48D6-95FA-14CE71A08921}" srcId="{91968881-A883-4B90-9DEE-E9CFA6B99719}" destId="{7BBD44F1-F09E-4F6D-91EA-BEF618C41F0C}" srcOrd="0" destOrd="0" parTransId="{01350746-A9CA-412B-82CF-2D929BDD4E00}" sibTransId="{B892882F-682E-4B32-B40B-8ACFAB35AE96}"/>
    <dgm:cxn modelId="{3166D8E7-EA4C-47C7-8748-33E581102CD2}" srcId="{91968881-A883-4B90-9DEE-E9CFA6B99719}" destId="{7841BA9A-3AD4-4AEF-B9D8-E0818139E5C2}" srcOrd="2" destOrd="0" parTransId="{B2B0DB4A-5EB1-4905-AE78-83B0B78E770B}" sibTransId="{22BF2139-FFAA-4A7E-B017-5B7F9F983CC7}"/>
    <dgm:cxn modelId="{2F15E6EE-3D59-47B0-93A7-8C9F21C545D3}" srcId="{DBD42549-05FC-4A2A-8A4A-93C2AA526C7B}" destId="{8D9A5F8E-CE73-4C9C-B91B-B06B7B1E01A6}" srcOrd="2" destOrd="0" parTransId="{333095C6-0127-45E0-864A-D9AFEB6E7628}" sibTransId="{4B4863C3-5F0F-4394-8833-4D92296D3C3A}"/>
    <dgm:cxn modelId="{F3730AFE-598A-481C-9DDB-5BCBE7634E29}" type="presOf" srcId="{7BBD44F1-F09E-4F6D-91EA-BEF618C41F0C}" destId="{28D7CD40-9F23-4436-9DDC-F87676D0B909}" srcOrd="0" destOrd="0" presId="urn:microsoft.com/office/officeart/2005/8/layout/vList5"/>
    <dgm:cxn modelId="{BB189053-0590-43BC-A42E-EECD9A993DDB}" type="presParOf" srcId="{78C35CAD-371B-4BAA-AFF0-5A4A0584FC34}" destId="{BF1E3911-B7DE-40C4-A0B8-587A5753327A}" srcOrd="0" destOrd="0" presId="urn:microsoft.com/office/officeart/2005/8/layout/vList5"/>
    <dgm:cxn modelId="{EB70455F-2E29-494C-8F97-19E672582B05}" type="presParOf" srcId="{BF1E3911-B7DE-40C4-A0B8-587A5753327A}" destId="{28D7CD40-9F23-4436-9DDC-F87676D0B909}" srcOrd="0" destOrd="0" presId="urn:microsoft.com/office/officeart/2005/8/layout/vList5"/>
    <dgm:cxn modelId="{019D1291-42C8-4CA7-8625-03D6D06983D0}" type="presParOf" srcId="{78C35CAD-371B-4BAA-AFF0-5A4A0584FC34}" destId="{105B1147-D223-4ECF-8285-2C8A6A3D11ED}" srcOrd="1" destOrd="0" presId="urn:microsoft.com/office/officeart/2005/8/layout/vList5"/>
    <dgm:cxn modelId="{3702DFF6-CEA7-401C-B071-A1CA9606D955}" type="presParOf" srcId="{78C35CAD-371B-4BAA-AFF0-5A4A0584FC34}" destId="{F771E0DB-AC0C-4087-A06C-6B331EE817D5}" srcOrd="2" destOrd="0" presId="urn:microsoft.com/office/officeart/2005/8/layout/vList5"/>
    <dgm:cxn modelId="{B2AEEE10-036B-462B-ABF7-4110494816C7}" type="presParOf" srcId="{F771E0DB-AC0C-4087-A06C-6B331EE817D5}" destId="{808518A3-D165-411A-BDED-E7CFB1884FC7}" srcOrd="0" destOrd="0" presId="urn:microsoft.com/office/officeart/2005/8/layout/vList5"/>
    <dgm:cxn modelId="{1109CF0F-9E3D-417F-A584-4C5F34C7FA00}" type="presParOf" srcId="{F771E0DB-AC0C-4087-A06C-6B331EE817D5}" destId="{BE85B358-CE86-4BC7-89B9-5B3E83C9DDE9}" srcOrd="1" destOrd="0" presId="urn:microsoft.com/office/officeart/2005/8/layout/vList5"/>
    <dgm:cxn modelId="{9032E2BC-E411-4453-A722-FB548379EFC9}" type="presParOf" srcId="{78C35CAD-371B-4BAA-AFF0-5A4A0584FC34}" destId="{CD31BFBE-53C2-4D24-B521-F877C64A7F3F}" srcOrd="3" destOrd="0" presId="urn:microsoft.com/office/officeart/2005/8/layout/vList5"/>
    <dgm:cxn modelId="{26029D7A-81D4-4FF1-A21E-D3316B6020C5}" type="presParOf" srcId="{78C35CAD-371B-4BAA-AFF0-5A4A0584FC34}" destId="{F083F1C1-F8F6-47DD-AFD6-28223B4AF833}" srcOrd="4" destOrd="0" presId="urn:microsoft.com/office/officeart/2005/8/layout/vList5"/>
    <dgm:cxn modelId="{A40059ED-C1CD-4C69-83CE-9A524121B1D9}" type="presParOf" srcId="{F083F1C1-F8F6-47DD-AFD6-28223B4AF833}" destId="{645E43E8-86A8-4C52-97E2-89C1A409310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1968881-A883-4B90-9DEE-E9CFA6B9971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BBD44F1-F09E-4F6D-91EA-BEF618C41F0C}">
      <dgm:prSet/>
      <dgm:spPr>
        <a:solidFill>
          <a:srgbClr val="2E6A8C"/>
        </a:solidFill>
        <a:ln>
          <a:noFill/>
        </a:ln>
      </dgm:spPr>
      <dgm:t>
        <a:bodyPr/>
        <a:lstStyle/>
        <a:p>
          <a:r>
            <a:rPr lang="en-US" b="1" dirty="0">
              <a:latin typeface="Calibri" panose="020F0502020204030204" pitchFamily="34" charset="0"/>
              <a:cs typeface="Calibri" panose="020F0502020204030204" pitchFamily="34" charset="0"/>
            </a:rPr>
            <a:t>Private Property in Public ROW</a:t>
          </a:r>
          <a:endParaRPr lang="en-US" dirty="0">
            <a:latin typeface="Calibri" panose="020F0502020204030204" pitchFamily="34" charset="0"/>
            <a:cs typeface="Calibri" panose="020F0502020204030204" pitchFamily="34" charset="0"/>
          </a:endParaRPr>
        </a:p>
      </dgm:t>
    </dgm:pt>
    <dgm:pt modelId="{01350746-A9CA-412B-82CF-2D929BDD4E00}" type="par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B892882F-682E-4B32-B40B-8ACFAB35AE96}" type="sib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DBD42549-05FC-4A2A-8A4A-93C2AA526C7B}">
      <dgm:prSet/>
      <dgm:spPr>
        <a:solidFill>
          <a:srgbClr val="2E6A8C"/>
        </a:solidFill>
        <a:ln>
          <a:noFill/>
        </a:ln>
      </dgm:spPr>
      <dgm:t>
        <a:bodyPr/>
        <a:lstStyle/>
        <a:p>
          <a:r>
            <a:rPr lang="en-US" b="1" dirty="0">
              <a:latin typeface="Calibri" panose="020F0502020204030204" pitchFamily="34" charset="0"/>
              <a:cs typeface="Calibri" panose="020F0502020204030204" pitchFamily="34" charset="0"/>
            </a:rPr>
            <a:t>Examples</a:t>
          </a:r>
          <a:endParaRPr lang="en-US" dirty="0">
            <a:latin typeface="Calibri" panose="020F0502020204030204" pitchFamily="34" charset="0"/>
            <a:cs typeface="Calibri" panose="020F0502020204030204" pitchFamily="34" charset="0"/>
          </a:endParaRPr>
        </a:p>
      </dgm:t>
    </dgm:pt>
    <dgm:pt modelId="{5BFA7156-DEA6-4ADF-8053-4963FAEDC983}" type="par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84D9A686-7CD1-406F-B361-76CB7D6E1A8A}" type="sib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C71C3DB1-4A61-4C96-8EC0-0C65261DF63E}">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Signs</a:t>
          </a:r>
          <a:endParaRPr lang="en-US" sz="2600" dirty="0">
            <a:solidFill>
              <a:srgbClr val="741112"/>
            </a:solidFill>
            <a:latin typeface="Calibri" panose="020F0502020204030204" pitchFamily="34" charset="0"/>
            <a:cs typeface="Calibri" panose="020F0502020204030204" pitchFamily="34" charset="0"/>
          </a:endParaRPr>
        </a:p>
      </dgm:t>
    </dgm:pt>
    <dgm:pt modelId="{A905781C-6FF9-432D-AB60-ECA9F3BE4113}" type="par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2578BFDF-B49E-4CC5-B57A-6DC1BCDA90FE}" type="sib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AD3A8C53-65B9-48D2-8B23-3C7C42217B9A}">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Private Use (Parking)</a:t>
          </a:r>
          <a:endParaRPr lang="en-US" sz="2600" dirty="0">
            <a:solidFill>
              <a:srgbClr val="741112"/>
            </a:solidFill>
            <a:latin typeface="Calibri" panose="020F0502020204030204" pitchFamily="34" charset="0"/>
            <a:cs typeface="Calibri" panose="020F0502020204030204" pitchFamily="34" charset="0"/>
          </a:endParaRPr>
        </a:p>
      </dgm:t>
    </dgm:pt>
    <dgm:pt modelId="{23E4B28C-32DF-4871-94F2-2D262219F63E}" type="par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E05B6564-B49D-4DEF-BA68-6ED2579E2F47}" type="sib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8D9A5F8E-CE73-4C9C-B91B-B06B7B1E01A6}">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Landscaping Items</a:t>
          </a:r>
          <a:endParaRPr lang="en-US" sz="2600" dirty="0">
            <a:solidFill>
              <a:srgbClr val="741112"/>
            </a:solidFill>
            <a:latin typeface="Calibri" panose="020F0502020204030204" pitchFamily="34" charset="0"/>
            <a:cs typeface="Calibri" panose="020F0502020204030204" pitchFamily="34" charset="0"/>
          </a:endParaRPr>
        </a:p>
      </dgm:t>
    </dgm:pt>
    <dgm:pt modelId="{333095C6-0127-45E0-864A-D9AFEB6E7628}" type="par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4B4863C3-5F0F-4394-8833-4D92296D3C3A}" type="sib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7841BA9A-3AD4-4AEF-B9D8-E0818139E5C2}">
      <dgm:prSet/>
      <dgm:spPr>
        <a:solidFill>
          <a:srgbClr val="2E6A8C"/>
        </a:solidFill>
        <a:ln>
          <a:noFill/>
        </a:ln>
      </dgm:spPr>
      <dgm:t>
        <a:bodyPr/>
        <a:lstStyle/>
        <a:p>
          <a:r>
            <a:rPr lang="en-US" b="1" dirty="0">
              <a:latin typeface="Calibri" panose="020F0502020204030204" pitchFamily="34" charset="0"/>
              <a:cs typeface="Calibri" panose="020F0502020204030204" pitchFamily="34" charset="0"/>
            </a:rPr>
            <a:t>Notification</a:t>
          </a:r>
          <a:endParaRPr lang="en-US" dirty="0">
            <a:latin typeface="Calibri" panose="020F0502020204030204" pitchFamily="34" charset="0"/>
            <a:cs typeface="Calibri" panose="020F0502020204030204" pitchFamily="34" charset="0"/>
          </a:endParaRPr>
        </a:p>
      </dgm:t>
    </dgm:pt>
    <dgm:pt modelId="{B2B0DB4A-5EB1-4905-AE78-83B0B78E770B}" type="par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22BF2139-FFAA-4A7E-B017-5B7F9F983CC7}" type="sib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6EEB8810-A4E9-4884-B777-4C0F6319B43E}">
      <dgm:prSet custT="1"/>
      <dgm:spPr>
        <a:solidFill>
          <a:srgbClr val="FDB917">
            <a:alpha val="90000"/>
          </a:srgbClr>
        </a:solidFill>
        <a:ln w="25400" cap="flat" cmpd="sng" algn="ctr">
          <a:solidFill>
            <a:srgbClr val="741112">
              <a:alpha val="90000"/>
            </a:srgbClr>
          </a:solidFill>
          <a:prstDash val="solid"/>
        </a:ln>
        <a:effectLst/>
      </dgm:spPr>
      <dgm:t>
        <a:bodyPr spcFirstLastPara="0" vert="horz" wrap="square" lIns="83820" tIns="41910" rIns="83820" bIns="41910" numCol="1" spcCol="1270" anchor="ctr" anchorCtr="0"/>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Federal Highway Regulations for Safety</a:t>
          </a:r>
        </a:p>
      </dgm:t>
    </dgm:pt>
    <dgm:pt modelId="{EBDCCD6F-329F-4296-85D4-69F3F1F57FDE}" type="parTrans" cxnId="{DDE1D875-3496-41F7-A881-8B944BC1B5F4}">
      <dgm:prSet/>
      <dgm:spPr/>
      <dgm:t>
        <a:bodyPr/>
        <a:lstStyle/>
        <a:p>
          <a:endParaRPr lang="en-US"/>
        </a:p>
      </dgm:t>
    </dgm:pt>
    <dgm:pt modelId="{AC7D2D92-9159-4EF9-BB64-E0515BDBDD25}" type="sibTrans" cxnId="{DDE1D875-3496-41F7-A881-8B944BC1B5F4}">
      <dgm:prSet/>
      <dgm:spPr/>
      <dgm:t>
        <a:bodyPr/>
        <a:lstStyle/>
        <a:p>
          <a:endParaRPr lang="en-US"/>
        </a:p>
      </dgm:t>
    </dgm:pt>
    <dgm:pt modelId="{722C3907-FC7B-45F2-864F-62A43FF1266C}">
      <dgm:prSet custT="1"/>
      <dgm:spPr>
        <a:solidFill>
          <a:srgbClr val="FDB917">
            <a:alpha val="90000"/>
          </a:srgbClr>
        </a:solidFill>
        <a:ln w="25400" cap="flat" cmpd="sng" algn="ctr">
          <a:solidFill>
            <a:srgbClr val="741112">
              <a:alpha val="90000"/>
            </a:srgbClr>
          </a:solidFill>
          <a:prstDash val="solid"/>
        </a:ln>
        <a:effectLst/>
      </dgm:spPr>
      <dgm:t>
        <a:bodyPr spcFirstLastPara="0" vert="horz" wrap="square" lIns="83820" tIns="41910" rIns="83820" bIns="41910" numCol="1" spcCol="1270" anchor="ctr" anchorCtr="0"/>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Owners of Encroachments will be notified by the Mobridge Area Office</a:t>
          </a:r>
        </a:p>
      </dgm:t>
    </dgm:pt>
    <dgm:pt modelId="{8BF143E4-DF37-4D35-85BD-9B3E998A4973}" type="parTrans" cxnId="{9CA678F7-0526-40E8-8F5E-741F1BD9BA56}">
      <dgm:prSet/>
      <dgm:spPr/>
      <dgm:t>
        <a:bodyPr/>
        <a:lstStyle/>
        <a:p>
          <a:endParaRPr lang="en-US"/>
        </a:p>
      </dgm:t>
    </dgm:pt>
    <dgm:pt modelId="{097721DF-A9D8-40B1-8A4A-FCC49888EE3F}" type="sibTrans" cxnId="{9CA678F7-0526-40E8-8F5E-741F1BD9BA56}">
      <dgm:prSet/>
      <dgm:spPr/>
      <dgm:t>
        <a:bodyPr/>
        <a:lstStyle/>
        <a:p>
          <a:endParaRPr lang="en-US"/>
        </a:p>
      </dgm:t>
    </dgm:pt>
    <dgm:pt modelId="{78C35CAD-371B-4BAA-AFF0-5A4A0584FC34}" type="pres">
      <dgm:prSet presAssocID="{91968881-A883-4B90-9DEE-E9CFA6B99719}" presName="Name0" presStyleCnt="0">
        <dgm:presLayoutVars>
          <dgm:dir/>
          <dgm:animLvl val="lvl"/>
          <dgm:resizeHandles val="exact"/>
        </dgm:presLayoutVars>
      </dgm:prSet>
      <dgm:spPr/>
    </dgm:pt>
    <dgm:pt modelId="{BF1E3911-B7DE-40C4-A0B8-587A5753327A}" type="pres">
      <dgm:prSet presAssocID="{7BBD44F1-F09E-4F6D-91EA-BEF618C41F0C}" presName="linNode" presStyleCnt="0"/>
      <dgm:spPr/>
    </dgm:pt>
    <dgm:pt modelId="{28D7CD40-9F23-4436-9DDC-F87676D0B909}" type="pres">
      <dgm:prSet presAssocID="{7BBD44F1-F09E-4F6D-91EA-BEF618C41F0C}" presName="parentText" presStyleLbl="node1" presStyleIdx="0" presStyleCnt="3">
        <dgm:presLayoutVars>
          <dgm:chMax val="1"/>
          <dgm:bulletEnabled val="1"/>
        </dgm:presLayoutVars>
      </dgm:prSet>
      <dgm:spPr/>
    </dgm:pt>
    <dgm:pt modelId="{51DBDD58-1D31-4789-AE0A-15E6B2D0BCC9}" type="pres">
      <dgm:prSet presAssocID="{7BBD44F1-F09E-4F6D-91EA-BEF618C41F0C}" presName="descendantText" presStyleLbl="alignAccFollowNode1" presStyleIdx="0" presStyleCnt="3">
        <dgm:presLayoutVars>
          <dgm:bulletEnabled val="1"/>
        </dgm:presLayoutVars>
      </dgm:prSet>
      <dgm:spPr>
        <a:xfrm rot="5400000">
          <a:off x="4960315" y="-1836298"/>
          <a:ext cx="1271624" cy="5266944"/>
        </a:xfrm>
        <a:prstGeom prst="round2SameRect">
          <a:avLst/>
        </a:prstGeom>
      </dgm:spPr>
    </dgm:pt>
    <dgm:pt modelId="{105B1147-D223-4ECF-8285-2C8A6A3D11ED}" type="pres">
      <dgm:prSet presAssocID="{B892882F-682E-4B32-B40B-8ACFAB35AE96}" presName="sp" presStyleCnt="0"/>
      <dgm:spPr/>
    </dgm:pt>
    <dgm:pt modelId="{F771E0DB-AC0C-4087-A06C-6B331EE817D5}" type="pres">
      <dgm:prSet presAssocID="{DBD42549-05FC-4A2A-8A4A-93C2AA526C7B}" presName="linNode" presStyleCnt="0"/>
      <dgm:spPr/>
    </dgm:pt>
    <dgm:pt modelId="{808518A3-D165-411A-BDED-E7CFB1884FC7}" type="pres">
      <dgm:prSet presAssocID="{DBD42549-05FC-4A2A-8A4A-93C2AA526C7B}" presName="parentText" presStyleLbl="node1" presStyleIdx="1" presStyleCnt="3">
        <dgm:presLayoutVars>
          <dgm:chMax val="1"/>
          <dgm:bulletEnabled val="1"/>
        </dgm:presLayoutVars>
      </dgm:prSet>
      <dgm:spPr/>
    </dgm:pt>
    <dgm:pt modelId="{BE85B358-CE86-4BC7-89B9-5B3E83C9DDE9}" type="pres">
      <dgm:prSet presAssocID="{DBD42549-05FC-4A2A-8A4A-93C2AA526C7B}" presName="descendantText" presStyleLbl="alignAccFollowNode1" presStyleIdx="1" presStyleCnt="3">
        <dgm:presLayoutVars>
          <dgm:bulletEnabled val="1"/>
        </dgm:presLayoutVars>
      </dgm:prSet>
      <dgm:spPr/>
    </dgm:pt>
    <dgm:pt modelId="{CD31BFBE-53C2-4D24-B521-F877C64A7F3F}" type="pres">
      <dgm:prSet presAssocID="{84D9A686-7CD1-406F-B361-76CB7D6E1A8A}" presName="sp" presStyleCnt="0"/>
      <dgm:spPr/>
    </dgm:pt>
    <dgm:pt modelId="{F083F1C1-F8F6-47DD-AFD6-28223B4AF833}" type="pres">
      <dgm:prSet presAssocID="{7841BA9A-3AD4-4AEF-B9D8-E0818139E5C2}" presName="linNode" presStyleCnt="0"/>
      <dgm:spPr/>
    </dgm:pt>
    <dgm:pt modelId="{645E43E8-86A8-4C52-97E2-89C1A409310F}" type="pres">
      <dgm:prSet presAssocID="{7841BA9A-3AD4-4AEF-B9D8-E0818139E5C2}" presName="parentText" presStyleLbl="node1" presStyleIdx="2" presStyleCnt="3">
        <dgm:presLayoutVars>
          <dgm:chMax val="1"/>
          <dgm:bulletEnabled val="1"/>
        </dgm:presLayoutVars>
      </dgm:prSet>
      <dgm:spPr/>
    </dgm:pt>
    <dgm:pt modelId="{743B3FC2-92F8-4606-B24A-71E7433C70F5}" type="pres">
      <dgm:prSet presAssocID="{7841BA9A-3AD4-4AEF-B9D8-E0818139E5C2}" presName="descendantText" presStyleLbl="alignAccFollowNode1" presStyleIdx="2" presStyleCnt="3">
        <dgm:presLayoutVars>
          <dgm:bulletEnabled val="1"/>
        </dgm:presLayoutVars>
      </dgm:prSet>
      <dgm:spPr>
        <a:xfrm rot="5400000">
          <a:off x="4960315" y="1501716"/>
          <a:ext cx="1271624" cy="5266944"/>
        </a:xfrm>
        <a:prstGeom prst="round2SameRect">
          <a:avLst/>
        </a:prstGeom>
      </dgm:spPr>
    </dgm:pt>
  </dgm:ptLst>
  <dgm:cxnLst>
    <dgm:cxn modelId="{DDF4A118-C3DA-4E9A-96E3-0B1D7E25B327}" srcId="{DBD42549-05FC-4A2A-8A4A-93C2AA526C7B}" destId="{C71C3DB1-4A61-4C96-8EC0-0C65261DF63E}" srcOrd="0" destOrd="0" parTransId="{A905781C-6FF9-432D-AB60-ECA9F3BE4113}" sibTransId="{2578BFDF-B49E-4CC5-B57A-6DC1BCDA90FE}"/>
    <dgm:cxn modelId="{5E05C222-93F7-435C-80BC-050440D47283}" srcId="{DBD42549-05FC-4A2A-8A4A-93C2AA526C7B}" destId="{AD3A8C53-65B9-48D2-8B23-3C7C42217B9A}" srcOrd="1" destOrd="0" parTransId="{23E4B28C-32DF-4871-94F2-2D262219F63E}" sibTransId="{E05B6564-B49D-4DEF-BA68-6ED2579E2F47}"/>
    <dgm:cxn modelId="{3EBBA931-15C7-481D-B712-393B5A728C43}" type="presOf" srcId="{8D9A5F8E-CE73-4C9C-B91B-B06B7B1E01A6}" destId="{BE85B358-CE86-4BC7-89B9-5B3E83C9DDE9}" srcOrd="0" destOrd="2" presId="urn:microsoft.com/office/officeart/2005/8/layout/vList5"/>
    <dgm:cxn modelId="{B5FC404C-EAA7-41CE-8686-E6A1DA2E50C6}" srcId="{91968881-A883-4B90-9DEE-E9CFA6B99719}" destId="{DBD42549-05FC-4A2A-8A4A-93C2AA526C7B}" srcOrd="1" destOrd="0" parTransId="{5BFA7156-DEA6-4ADF-8053-4963FAEDC983}" sibTransId="{84D9A686-7CD1-406F-B361-76CB7D6E1A8A}"/>
    <dgm:cxn modelId="{5C52C96E-0729-453F-9037-1C26F433039E}" type="presOf" srcId="{91968881-A883-4B90-9DEE-E9CFA6B99719}" destId="{78C35CAD-371B-4BAA-AFF0-5A4A0584FC34}" srcOrd="0" destOrd="0" presId="urn:microsoft.com/office/officeart/2005/8/layout/vList5"/>
    <dgm:cxn modelId="{E9965B70-4781-4358-9E8B-D6F4736BDB43}" type="presOf" srcId="{DBD42549-05FC-4A2A-8A4A-93C2AA526C7B}" destId="{808518A3-D165-411A-BDED-E7CFB1884FC7}" srcOrd="0" destOrd="0" presId="urn:microsoft.com/office/officeart/2005/8/layout/vList5"/>
    <dgm:cxn modelId="{DDE1D875-3496-41F7-A881-8B944BC1B5F4}" srcId="{7BBD44F1-F09E-4F6D-91EA-BEF618C41F0C}" destId="{6EEB8810-A4E9-4884-B777-4C0F6319B43E}" srcOrd="0" destOrd="0" parTransId="{EBDCCD6F-329F-4296-85D4-69F3F1F57FDE}" sibTransId="{AC7D2D92-9159-4EF9-BB64-E0515BDBDD25}"/>
    <dgm:cxn modelId="{B15668A4-C39E-4AD0-8D9B-70857D859D03}" type="presOf" srcId="{7841BA9A-3AD4-4AEF-B9D8-E0818139E5C2}" destId="{645E43E8-86A8-4C52-97E2-89C1A409310F}" srcOrd="0" destOrd="0" presId="urn:microsoft.com/office/officeart/2005/8/layout/vList5"/>
    <dgm:cxn modelId="{9EA61EB3-A165-490E-BB7D-E63181F365DB}" type="presOf" srcId="{C71C3DB1-4A61-4C96-8EC0-0C65261DF63E}" destId="{BE85B358-CE86-4BC7-89B9-5B3E83C9DDE9}" srcOrd="0" destOrd="0" presId="urn:microsoft.com/office/officeart/2005/8/layout/vList5"/>
    <dgm:cxn modelId="{F80640B4-A581-4C3D-9B4E-1E5834D11378}" type="presOf" srcId="{AD3A8C53-65B9-48D2-8B23-3C7C42217B9A}" destId="{BE85B358-CE86-4BC7-89B9-5B3E83C9DDE9}" srcOrd="0" destOrd="1" presId="urn:microsoft.com/office/officeart/2005/8/layout/vList5"/>
    <dgm:cxn modelId="{571D8BC5-DD31-4647-BFE9-09EDB198820F}" type="presOf" srcId="{6EEB8810-A4E9-4884-B777-4C0F6319B43E}" destId="{51DBDD58-1D31-4789-AE0A-15E6B2D0BCC9}" srcOrd="0" destOrd="0" presId="urn:microsoft.com/office/officeart/2005/8/layout/vList5"/>
    <dgm:cxn modelId="{5E444FC6-F809-48D6-95FA-14CE71A08921}" srcId="{91968881-A883-4B90-9DEE-E9CFA6B99719}" destId="{7BBD44F1-F09E-4F6D-91EA-BEF618C41F0C}" srcOrd="0" destOrd="0" parTransId="{01350746-A9CA-412B-82CF-2D929BDD4E00}" sibTransId="{B892882F-682E-4B32-B40B-8ACFAB35AE96}"/>
    <dgm:cxn modelId="{3166D8E7-EA4C-47C7-8748-33E581102CD2}" srcId="{91968881-A883-4B90-9DEE-E9CFA6B99719}" destId="{7841BA9A-3AD4-4AEF-B9D8-E0818139E5C2}" srcOrd="2" destOrd="0" parTransId="{B2B0DB4A-5EB1-4905-AE78-83B0B78E770B}" sibTransId="{22BF2139-FFAA-4A7E-B017-5B7F9F983CC7}"/>
    <dgm:cxn modelId="{2F15E6EE-3D59-47B0-93A7-8C9F21C545D3}" srcId="{DBD42549-05FC-4A2A-8A4A-93C2AA526C7B}" destId="{8D9A5F8E-CE73-4C9C-B91B-B06B7B1E01A6}" srcOrd="2" destOrd="0" parTransId="{333095C6-0127-45E0-864A-D9AFEB6E7628}" sibTransId="{4B4863C3-5F0F-4394-8833-4D92296D3C3A}"/>
    <dgm:cxn modelId="{9CA678F7-0526-40E8-8F5E-741F1BD9BA56}" srcId="{7841BA9A-3AD4-4AEF-B9D8-E0818139E5C2}" destId="{722C3907-FC7B-45F2-864F-62A43FF1266C}" srcOrd="0" destOrd="0" parTransId="{8BF143E4-DF37-4D35-85BD-9B3E998A4973}" sibTransId="{097721DF-A9D8-40B1-8A4A-FCC49888EE3F}"/>
    <dgm:cxn modelId="{5CEB80FC-6BD5-45FA-BCA8-CE1C4C6D6E0C}" type="presOf" srcId="{722C3907-FC7B-45F2-864F-62A43FF1266C}" destId="{743B3FC2-92F8-4606-B24A-71E7433C70F5}" srcOrd="0" destOrd="0" presId="urn:microsoft.com/office/officeart/2005/8/layout/vList5"/>
    <dgm:cxn modelId="{F3730AFE-598A-481C-9DDB-5BCBE7634E29}" type="presOf" srcId="{7BBD44F1-F09E-4F6D-91EA-BEF618C41F0C}" destId="{28D7CD40-9F23-4436-9DDC-F87676D0B909}" srcOrd="0" destOrd="0" presId="urn:microsoft.com/office/officeart/2005/8/layout/vList5"/>
    <dgm:cxn modelId="{BB189053-0590-43BC-A42E-EECD9A993DDB}" type="presParOf" srcId="{78C35CAD-371B-4BAA-AFF0-5A4A0584FC34}" destId="{BF1E3911-B7DE-40C4-A0B8-587A5753327A}" srcOrd="0" destOrd="0" presId="urn:microsoft.com/office/officeart/2005/8/layout/vList5"/>
    <dgm:cxn modelId="{EB70455F-2E29-494C-8F97-19E672582B05}" type="presParOf" srcId="{BF1E3911-B7DE-40C4-A0B8-587A5753327A}" destId="{28D7CD40-9F23-4436-9DDC-F87676D0B909}" srcOrd="0" destOrd="0" presId="urn:microsoft.com/office/officeart/2005/8/layout/vList5"/>
    <dgm:cxn modelId="{9C75D3B7-9A2A-4A93-85F1-CE927E995F42}" type="presParOf" srcId="{BF1E3911-B7DE-40C4-A0B8-587A5753327A}" destId="{51DBDD58-1D31-4789-AE0A-15E6B2D0BCC9}" srcOrd="1" destOrd="0" presId="urn:microsoft.com/office/officeart/2005/8/layout/vList5"/>
    <dgm:cxn modelId="{019D1291-42C8-4CA7-8625-03D6D06983D0}" type="presParOf" srcId="{78C35CAD-371B-4BAA-AFF0-5A4A0584FC34}" destId="{105B1147-D223-4ECF-8285-2C8A6A3D11ED}" srcOrd="1" destOrd="0" presId="urn:microsoft.com/office/officeart/2005/8/layout/vList5"/>
    <dgm:cxn modelId="{3702DFF6-CEA7-401C-B071-A1CA9606D955}" type="presParOf" srcId="{78C35CAD-371B-4BAA-AFF0-5A4A0584FC34}" destId="{F771E0DB-AC0C-4087-A06C-6B331EE817D5}" srcOrd="2" destOrd="0" presId="urn:microsoft.com/office/officeart/2005/8/layout/vList5"/>
    <dgm:cxn modelId="{B2AEEE10-036B-462B-ABF7-4110494816C7}" type="presParOf" srcId="{F771E0DB-AC0C-4087-A06C-6B331EE817D5}" destId="{808518A3-D165-411A-BDED-E7CFB1884FC7}" srcOrd="0" destOrd="0" presId="urn:microsoft.com/office/officeart/2005/8/layout/vList5"/>
    <dgm:cxn modelId="{1109CF0F-9E3D-417F-A584-4C5F34C7FA00}" type="presParOf" srcId="{F771E0DB-AC0C-4087-A06C-6B331EE817D5}" destId="{BE85B358-CE86-4BC7-89B9-5B3E83C9DDE9}" srcOrd="1" destOrd="0" presId="urn:microsoft.com/office/officeart/2005/8/layout/vList5"/>
    <dgm:cxn modelId="{9032E2BC-E411-4453-A722-FB548379EFC9}" type="presParOf" srcId="{78C35CAD-371B-4BAA-AFF0-5A4A0584FC34}" destId="{CD31BFBE-53C2-4D24-B521-F877C64A7F3F}" srcOrd="3" destOrd="0" presId="urn:microsoft.com/office/officeart/2005/8/layout/vList5"/>
    <dgm:cxn modelId="{26029D7A-81D4-4FF1-A21E-D3316B6020C5}" type="presParOf" srcId="{78C35CAD-371B-4BAA-AFF0-5A4A0584FC34}" destId="{F083F1C1-F8F6-47DD-AFD6-28223B4AF833}" srcOrd="4" destOrd="0" presId="urn:microsoft.com/office/officeart/2005/8/layout/vList5"/>
    <dgm:cxn modelId="{A40059ED-C1CD-4C69-83CE-9A524121B1D9}" type="presParOf" srcId="{F083F1C1-F8F6-47DD-AFD6-28223B4AF833}" destId="{645E43E8-86A8-4C52-97E2-89C1A409310F}" srcOrd="0" destOrd="0" presId="urn:microsoft.com/office/officeart/2005/8/layout/vList5"/>
    <dgm:cxn modelId="{DDE51ADE-1367-409C-9AA3-C0D0A82A7B51}" type="presParOf" srcId="{F083F1C1-F8F6-47DD-AFD6-28223B4AF833}" destId="{743B3FC2-92F8-4606-B24A-71E7433C70F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7CD40-9F23-4436-9DDC-F87676D0B909}">
      <dsp:nvSpPr>
        <dsp:cNvPr id="0" name=""/>
        <dsp:cNvSpPr/>
      </dsp:nvSpPr>
      <dsp:spPr>
        <a:xfrm>
          <a:off x="0" y="2408"/>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Involve the public in the planning and design process</a:t>
          </a:r>
          <a:endParaRPr lang="en-US" sz="2600" kern="1200" dirty="0">
            <a:latin typeface="Calibri" panose="020F0502020204030204" pitchFamily="34" charset="0"/>
            <a:cs typeface="Calibri" panose="020F0502020204030204" pitchFamily="34" charset="0"/>
          </a:endParaRPr>
        </a:p>
      </dsp:txBody>
      <dsp:txXfrm>
        <a:off x="77594" y="80002"/>
        <a:ext cx="2807468" cy="1434342"/>
      </dsp:txXfrm>
    </dsp:sp>
    <dsp:sp modelId="{BE85B358-CE86-4BC7-89B9-5B3E83C9DDE9}">
      <dsp:nvSpPr>
        <dsp:cNvPr id="0" name=""/>
        <dsp:cNvSpPr/>
      </dsp:nvSpPr>
      <dsp:spPr>
        <a:xfrm rot="5400000">
          <a:off x="4960315" y="-167291"/>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Background Information</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a:solidFill>
                <a:srgbClr val="741112"/>
              </a:solidFill>
              <a:latin typeface="Calibri" panose="020F0502020204030204" pitchFamily="34" charset="0"/>
              <a:cs typeface="Calibri" panose="020F0502020204030204" pitchFamily="34" charset="0"/>
            </a:rPr>
            <a:t>Proposed Project</a:t>
          </a:r>
          <a:endParaRPr lang="en-US" sz="2600" kern="120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a:solidFill>
                <a:srgbClr val="741112"/>
              </a:solidFill>
              <a:latin typeface="Calibri" panose="020F0502020204030204" pitchFamily="34" charset="0"/>
              <a:cs typeface="Calibri" panose="020F0502020204030204" pitchFamily="34" charset="0"/>
            </a:rPr>
            <a:t>Project Schedule</a:t>
          </a:r>
          <a:endParaRPr lang="en-US" sz="2600" kern="1200">
            <a:solidFill>
              <a:srgbClr val="741112"/>
            </a:solidFill>
            <a:latin typeface="Calibri" panose="020F0502020204030204" pitchFamily="34" charset="0"/>
            <a:cs typeface="Calibri" panose="020F0502020204030204" pitchFamily="34" charset="0"/>
          </a:endParaRPr>
        </a:p>
      </dsp:txBody>
      <dsp:txXfrm rot="-5400000">
        <a:off x="2962655" y="1892445"/>
        <a:ext cx="5204868" cy="1147472"/>
      </dsp:txXfrm>
    </dsp:sp>
    <dsp:sp modelId="{808518A3-D165-411A-BDED-E7CFB1884FC7}">
      <dsp:nvSpPr>
        <dsp:cNvPr id="0" name=""/>
        <dsp:cNvSpPr/>
      </dsp:nvSpPr>
      <dsp:spPr>
        <a:xfrm>
          <a:off x="0" y="1671415"/>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a:latin typeface="Calibri" panose="020F0502020204030204" pitchFamily="34" charset="0"/>
              <a:cs typeface="Calibri" panose="020F0502020204030204" pitchFamily="34" charset="0"/>
            </a:rPr>
            <a:t>Provide a Project Overview</a:t>
          </a:r>
          <a:endParaRPr lang="en-US" sz="2600" kern="1200">
            <a:latin typeface="Calibri" panose="020F0502020204030204" pitchFamily="34" charset="0"/>
            <a:cs typeface="Calibri" panose="020F0502020204030204" pitchFamily="34" charset="0"/>
          </a:endParaRPr>
        </a:p>
      </dsp:txBody>
      <dsp:txXfrm>
        <a:off x="77594" y="1749009"/>
        <a:ext cx="2807468" cy="1434342"/>
      </dsp:txXfrm>
    </dsp:sp>
    <dsp:sp modelId="{645E43E8-86A8-4C52-97E2-89C1A409310F}">
      <dsp:nvSpPr>
        <dsp:cNvPr id="0" name=""/>
        <dsp:cNvSpPr/>
      </dsp:nvSpPr>
      <dsp:spPr>
        <a:xfrm>
          <a:off x="0" y="3340422"/>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Gather Input and Comments</a:t>
          </a:r>
          <a:endParaRPr lang="en-US" sz="2600" kern="1200" dirty="0">
            <a:latin typeface="Calibri" panose="020F0502020204030204" pitchFamily="34" charset="0"/>
            <a:cs typeface="Calibri" panose="020F0502020204030204" pitchFamily="34" charset="0"/>
          </a:endParaRPr>
        </a:p>
      </dsp:txBody>
      <dsp:txXfrm>
        <a:off x="77594" y="3418016"/>
        <a:ext cx="2807468" cy="1434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BDD58-1D31-4789-AE0A-15E6B2D0BCC9}">
      <dsp:nvSpPr>
        <dsp:cNvPr id="0" name=""/>
        <dsp:cNvSpPr/>
      </dsp:nvSpPr>
      <dsp:spPr>
        <a:xfrm rot="5400000">
          <a:off x="4960315" y="-1836298"/>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Federal Highway Regulations for Safety</a:t>
          </a:r>
        </a:p>
      </dsp:txBody>
      <dsp:txXfrm rot="-5400000">
        <a:off x="2962655" y="223438"/>
        <a:ext cx="5204868" cy="1147472"/>
      </dsp:txXfrm>
    </dsp:sp>
    <dsp:sp modelId="{28D7CD40-9F23-4436-9DDC-F87676D0B909}">
      <dsp:nvSpPr>
        <dsp:cNvPr id="0" name=""/>
        <dsp:cNvSpPr/>
      </dsp:nvSpPr>
      <dsp:spPr>
        <a:xfrm>
          <a:off x="0" y="2408"/>
          <a:ext cx="2962656" cy="1589530"/>
        </a:xfrm>
        <a:prstGeom prst="roundRect">
          <a:avLst/>
        </a:prstGeom>
        <a:solidFill>
          <a:srgbClr val="2E6A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Private Property in Public ROW</a:t>
          </a:r>
          <a:endParaRPr lang="en-US" sz="3100" kern="1200" dirty="0">
            <a:latin typeface="Calibri" panose="020F0502020204030204" pitchFamily="34" charset="0"/>
            <a:cs typeface="Calibri" panose="020F0502020204030204" pitchFamily="34" charset="0"/>
          </a:endParaRPr>
        </a:p>
      </dsp:txBody>
      <dsp:txXfrm>
        <a:off x="77594" y="80002"/>
        <a:ext cx="2807468" cy="1434342"/>
      </dsp:txXfrm>
    </dsp:sp>
    <dsp:sp modelId="{BE85B358-CE86-4BC7-89B9-5B3E83C9DDE9}">
      <dsp:nvSpPr>
        <dsp:cNvPr id="0" name=""/>
        <dsp:cNvSpPr/>
      </dsp:nvSpPr>
      <dsp:spPr>
        <a:xfrm rot="5400000">
          <a:off x="4960315" y="-167291"/>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Signs</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Private Use (Parking)</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Landscaping Items</a:t>
          </a:r>
          <a:endParaRPr lang="en-US" sz="2600" kern="1200" dirty="0">
            <a:solidFill>
              <a:srgbClr val="741112"/>
            </a:solidFill>
            <a:latin typeface="Calibri" panose="020F0502020204030204" pitchFamily="34" charset="0"/>
            <a:cs typeface="Calibri" panose="020F0502020204030204" pitchFamily="34" charset="0"/>
          </a:endParaRPr>
        </a:p>
      </dsp:txBody>
      <dsp:txXfrm rot="-5400000">
        <a:off x="2962655" y="1892445"/>
        <a:ext cx="5204868" cy="1147472"/>
      </dsp:txXfrm>
    </dsp:sp>
    <dsp:sp modelId="{808518A3-D165-411A-BDED-E7CFB1884FC7}">
      <dsp:nvSpPr>
        <dsp:cNvPr id="0" name=""/>
        <dsp:cNvSpPr/>
      </dsp:nvSpPr>
      <dsp:spPr>
        <a:xfrm>
          <a:off x="0" y="1671415"/>
          <a:ext cx="2962656" cy="1589530"/>
        </a:xfrm>
        <a:prstGeom prst="roundRect">
          <a:avLst/>
        </a:prstGeom>
        <a:solidFill>
          <a:srgbClr val="2E6A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Examples</a:t>
          </a:r>
          <a:endParaRPr lang="en-US" sz="3100" kern="1200" dirty="0">
            <a:latin typeface="Calibri" panose="020F0502020204030204" pitchFamily="34" charset="0"/>
            <a:cs typeface="Calibri" panose="020F0502020204030204" pitchFamily="34" charset="0"/>
          </a:endParaRPr>
        </a:p>
      </dsp:txBody>
      <dsp:txXfrm>
        <a:off x="77594" y="1749009"/>
        <a:ext cx="2807468" cy="1434342"/>
      </dsp:txXfrm>
    </dsp:sp>
    <dsp:sp modelId="{743B3FC2-92F8-4606-B24A-71E7433C70F5}">
      <dsp:nvSpPr>
        <dsp:cNvPr id="0" name=""/>
        <dsp:cNvSpPr/>
      </dsp:nvSpPr>
      <dsp:spPr>
        <a:xfrm rot="5400000">
          <a:off x="4960315" y="1501716"/>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Owners of Encroachments will be notified by the Mobridge Area Office</a:t>
          </a:r>
        </a:p>
      </dsp:txBody>
      <dsp:txXfrm rot="-5400000">
        <a:off x="2962655" y="3561452"/>
        <a:ext cx="5204868" cy="1147472"/>
      </dsp:txXfrm>
    </dsp:sp>
    <dsp:sp modelId="{645E43E8-86A8-4C52-97E2-89C1A409310F}">
      <dsp:nvSpPr>
        <dsp:cNvPr id="0" name=""/>
        <dsp:cNvSpPr/>
      </dsp:nvSpPr>
      <dsp:spPr>
        <a:xfrm>
          <a:off x="0" y="3340422"/>
          <a:ext cx="2962656" cy="1589530"/>
        </a:xfrm>
        <a:prstGeom prst="roundRect">
          <a:avLst/>
        </a:prstGeom>
        <a:solidFill>
          <a:srgbClr val="2E6A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Notification</a:t>
          </a:r>
          <a:endParaRPr lang="en-US" sz="3100" kern="1200" dirty="0">
            <a:latin typeface="Calibri" panose="020F0502020204030204" pitchFamily="34" charset="0"/>
            <a:cs typeface="Calibri" panose="020F0502020204030204" pitchFamily="34" charset="0"/>
          </a:endParaRPr>
        </a:p>
      </dsp:txBody>
      <dsp:txXfrm>
        <a:off x="77594" y="3418016"/>
        <a:ext cx="2807468" cy="143434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2"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defTabSz="960385" eaLnBrk="1" hangingPunct="1">
              <a:defRPr sz="1100">
                <a:cs typeface="+mn-cs"/>
              </a:defRPr>
            </a:lvl1pPr>
          </a:lstStyle>
          <a:p>
            <a:pPr>
              <a:defRPr/>
            </a:pPr>
            <a:endParaRPr lang="en-US"/>
          </a:p>
        </p:txBody>
      </p:sp>
      <p:sp>
        <p:nvSpPr>
          <p:cNvPr id="80899" name="Rectangle 3"/>
          <p:cNvSpPr>
            <a:spLocks noGrp="1" noChangeArrowheads="1"/>
          </p:cNvSpPr>
          <p:nvPr>
            <p:ph type="dt" sz="quarter" idx="1"/>
          </p:nvPr>
        </p:nvSpPr>
        <p:spPr bwMode="auto">
          <a:xfrm>
            <a:off x="4142964"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algn="r" defTabSz="960385" eaLnBrk="1" hangingPunct="1">
              <a:defRPr sz="1100">
                <a:cs typeface="+mn-cs"/>
              </a:defRPr>
            </a:lvl1pPr>
          </a:lstStyle>
          <a:p>
            <a:pPr>
              <a:defRPr/>
            </a:pPr>
            <a:endParaRPr lang="en-US"/>
          </a:p>
        </p:txBody>
      </p:sp>
      <p:sp>
        <p:nvSpPr>
          <p:cNvPr id="80900" name="Rectangle 4"/>
          <p:cNvSpPr>
            <a:spLocks noGrp="1" noChangeArrowheads="1"/>
          </p:cNvSpPr>
          <p:nvPr>
            <p:ph type="ftr" sz="quarter" idx="2"/>
          </p:nvPr>
        </p:nvSpPr>
        <p:spPr bwMode="auto">
          <a:xfrm>
            <a:off x="2"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defTabSz="960385" eaLnBrk="1" hangingPunct="1">
              <a:defRPr sz="1100">
                <a:cs typeface="+mn-cs"/>
              </a:defRPr>
            </a:lvl1pPr>
          </a:lstStyle>
          <a:p>
            <a:pPr>
              <a:defRPr/>
            </a:pPr>
            <a:endParaRPr lang="en-US"/>
          </a:p>
        </p:txBody>
      </p:sp>
      <p:sp>
        <p:nvSpPr>
          <p:cNvPr id="80901" name="Rectangle 5"/>
          <p:cNvSpPr>
            <a:spLocks noGrp="1" noChangeArrowheads="1"/>
          </p:cNvSpPr>
          <p:nvPr>
            <p:ph type="sldNum" sz="quarter" idx="3"/>
          </p:nvPr>
        </p:nvSpPr>
        <p:spPr bwMode="auto">
          <a:xfrm>
            <a:off x="4142964"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algn="r" defTabSz="960385" eaLnBrk="1" hangingPunct="1">
              <a:defRPr sz="1100">
                <a:cs typeface="+mn-cs"/>
              </a:defRPr>
            </a:lvl1pPr>
          </a:lstStyle>
          <a:p>
            <a:pPr>
              <a:defRPr/>
            </a:pPr>
            <a:fld id="{3DFC3360-A495-4CFB-9650-C30891EC056A}" type="slidenum">
              <a:rPr lang="en-US"/>
              <a:pPr>
                <a:defRPr/>
              </a:pPr>
              <a:t>‹#›</a:t>
            </a:fld>
            <a:endParaRPr lang="en-US"/>
          </a:p>
        </p:txBody>
      </p:sp>
    </p:spTree>
    <p:extLst>
      <p:ext uri="{BB962C8B-B14F-4D97-AF65-F5344CB8AC3E}">
        <p14:creationId xmlns:p14="http://schemas.microsoft.com/office/powerpoint/2010/main" val="299128547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2"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defTabSz="960385" eaLnBrk="1" hangingPunct="1">
              <a:defRPr sz="1100">
                <a:cs typeface="+mn-cs"/>
              </a:defRPr>
            </a:lvl1pPr>
          </a:lstStyle>
          <a:p>
            <a:pPr>
              <a:defRPr/>
            </a:pPr>
            <a:endParaRPr lang="en-US"/>
          </a:p>
        </p:txBody>
      </p:sp>
      <p:sp>
        <p:nvSpPr>
          <p:cNvPr id="117763" name="Rectangle 3"/>
          <p:cNvSpPr>
            <a:spLocks noGrp="1" noChangeArrowheads="1"/>
          </p:cNvSpPr>
          <p:nvPr>
            <p:ph type="dt" idx="1"/>
          </p:nvPr>
        </p:nvSpPr>
        <p:spPr bwMode="auto">
          <a:xfrm>
            <a:off x="4142964"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algn="r" defTabSz="960385" eaLnBrk="1" hangingPunct="1">
              <a:defRPr sz="1100">
                <a:cs typeface="+mn-cs"/>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5"/>
          <p:cNvSpPr>
            <a:spLocks noGrp="1" noChangeArrowheads="1"/>
          </p:cNvSpPr>
          <p:nvPr>
            <p:ph type="body" sz="quarter" idx="3"/>
          </p:nvPr>
        </p:nvSpPr>
        <p:spPr bwMode="auto">
          <a:xfrm>
            <a:off x="732186" y="4561230"/>
            <a:ext cx="5850835" cy="431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6"/>
          <p:cNvSpPr>
            <a:spLocks noGrp="1" noChangeArrowheads="1"/>
          </p:cNvSpPr>
          <p:nvPr>
            <p:ph type="ftr" sz="quarter" idx="4"/>
          </p:nvPr>
        </p:nvSpPr>
        <p:spPr bwMode="auto">
          <a:xfrm>
            <a:off x="2"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defTabSz="960385" eaLnBrk="1" hangingPunct="1">
              <a:defRPr sz="1100">
                <a:cs typeface="+mn-cs"/>
              </a:defRPr>
            </a:lvl1pPr>
          </a:lstStyle>
          <a:p>
            <a:pPr>
              <a:defRPr/>
            </a:pPr>
            <a:endParaRPr lang="en-US"/>
          </a:p>
        </p:txBody>
      </p:sp>
      <p:sp>
        <p:nvSpPr>
          <p:cNvPr id="117767" name="Rectangle 7"/>
          <p:cNvSpPr>
            <a:spLocks noGrp="1" noChangeArrowheads="1"/>
          </p:cNvSpPr>
          <p:nvPr>
            <p:ph type="sldNum" sz="quarter" idx="5"/>
          </p:nvPr>
        </p:nvSpPr>
        <p:spPr bwMode="auto">
          <a:xfrm>
            <a:off x="4142964"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algn="r" defTabSz="960385" eaLnBrk="1" hangingPunct="1">
              <a:defRPr sz="1100">
                <a:cs typeface="+mn-cs"/>
              </a:defRPr>
            </a:lvl1pPr>
          </a:lstStyle>
          <a:p>
            <a:pPr>
              <a:defRPr/>
            </a:pPr>
            <a:fld id="{0CD48D23-72E0-4A59-8897-9D85C5BC5447}" type="slidenum">
              <a:rPr lang="en-US"/>
              <a:pPr>
                <a:defRPr/>
              </a:pPr>
              <a:t>‹#›</a:t>
            </a:fld>
            <a:endParaRPr lang="en-US"/>
          </a:p>
        </p:txBody>
      </p:sp>
    </p:spTree>
    <p:extLst>
      <p:ext uri="{BB962C8B-B14F-4D97-AF65-F5344CB8AC3E}">
        <p14:creationId xmlns:p14="http://schemas.microsoft.com/office/powerpoint/2010/main" val="356252046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lnSpc>
                <a:spcPct val="80000"/>
              </a:lnSpc>
            </a:pPr>
            <a:r>
              <a:rPr lang="en-US" dirty="0"/>
              <a:t>Good evening and welcome to the Public Meeting to discuss planned ADA improvements to SD Highways 1804 &amp; 10.</a:t>
            </a:r>
          </a:p>
          <a:p>
            <a:pPr eaLnBrk="1" hangingPunct="1">
              <a:lnSpc>
                <a:spcPct val="80000"/>
              </a:lnSpc>
            </a:pPr>
            <a:endParaRPr lang="en-US" dirty="0"/>
          </a:p>
          <a:p>
            <a:pPr eaLnBrk="1" hangingPunct="1">
              <a:lnSpc>
                <a:spcPct val="80000"/>
              </a:lnSpc>
            </a:pPr>
            <a:r>
              <a:rPr lang="en-US" dirty="0"/>
              <a:t>My name is Richard Sudmeier with FMG Engineering in Rapid City on Behalf of the SDDOT.</a:t>
            </a:r>
          </a:p>
          <a:p>
            <a:pPr eaLnBrk="1" hangingPunct="1">
              <a:lnSpc>
                <a:spcPct val="80000"/>
              </a:lnSpc>
            </a:pPr>
            <a:endParaRPr lang="en-US" dirty="0"/>
          </a:p>
          <a:p>
            <a:pPr eaLnBrk="1" hangingPunct="1">
              <a:lnSpc>
                <a:spcPct val="80000"/>
              </a:lnSpc>
            </a:pPr>
            <a:r>
              <a:rPr lang="en-US" dirty="0"/>
              <a:t>Also here from FMG Engineering is:</a:t>
            </a:r>
          </a:p>
          <a:p>
            <a:pPr eaLnBrk="1" hangingPunct="1">
              <a:lnSpc>
                <a:spcPct val="80000"/>
              </a:lnSpc>
            </a:pPr>
            <a:r>
              <a:rPr lang="en-US" dirty="0"/>
              <a:t>Charles Davidson, one of our engineers.</a:t>
            </a:r>
          </a:p>
          <a:p>
            <a:pPr eaLnBrk="1" hangingPunct="1">
              <a:lnSpc>
                <a:spcPct val="80000"/>
              </a:lnSpc>
            </a:pPr>
            <a:endParaRPr lang="en-US" dirty="0"/>
          </a:p>
          <a:p>
            <a:pPr eaLnBrk="1" hangingPunct="1">
              <a:lnSpc>
                <a:spcPct val="80000"/>
              </a:lnSpc>
            </a:pPr>
            <a:r>
              <a:rPr lang="en-US" dirty="0"/>
              <a:t>Representing the SDDOT, we have:</a:t>
            </a:r>
          </a:p>
          <a:p>
            <a:pPr eaLnBrk="1" hangingPunct="1">
              <a:lnSpc>
                <a:spcPct val="80000"/>
              </a:lnSpc>
            </a:pPr>
            <a:endParaRPr lang="en-US" b="1" u="sng" dirty="0"/>
          </a:p>
          <a:p>
            <a:pPr eaLnBrk="1" hangingPunct="1">
              <a:lnSpc>
                <a:spcPct val="80000"/>
              </a:lnSpc>
            </a:pPr>
            <a:r>
              <a:rPr lang="en-US" b="0" u="none" dirty="0"/>
              <a:t>Sam </a:t>
            </a:r>
            <a:r>
              <a:rPr lang="en-US" b="0" u="none" dirty="0" err="1"/>
              <a:t>Gilkerson</a:t>
            </a:r>
            <a:r>
              <a:rPr lang="en-US" b="0" u="none" dirty="0"/>
              <a:t>, Consultant Manager Engineer, Pierre</a:t>
            </a:r>
            <a:endParaRPr lang="en-US" dirty="0"/>
          </a:p>
          <a:p>
            <a:pPr eaLnBrk="1" hangingPunct="1">
              <a:lnSpc>
                <a:spcPct val="80000"/>
              </a:lnSpc>
            </a:pPr>
            <a:r>
              <a:rPr lang="en-US" dirty="0"/>
              <a:t>John </a:t>
            </a:r>
            <a:r>
              <a:rPr lang="en-US" dirty="0" err="1"/>
              <a:t>Villbrandt</a:t>
            </a:r>
            <a:r>
              <a:rPr lang="en-US" dirty="0"/>
              <a:t>, Area Engineer, Mobridge</a:t>
            </a:r>
          </a:p>
          <a:p>
            <a:pPr eaLnBrk="1" hangingPunct="1">
              <a:lnSpc>
                <a:spcPct val="80000"/>
              </a:lnSpc>
            </a:pPr>
            <a:endParaRPr lang="en-US" dirty="0"/>
          </a:p>
          <a:p>
            <a:pPr eaLnBrk="1" hangingPunct="1">
              <a:lnSpc>
                <a:spcPct val="80000"/>
              </a:lnSpc>
            </a:pPr>
            <a:endParaRPr lang="en-US" dirty="0"/>
          </a:p>
          <a:p>
            <a:pPr eaLnBrk="1" hangingPunct="1">
              <a:lnSpc>
                <a:spcPct val="80000"/>
              </a:lnSpc>
            </a:pPr>
            <a:r>
              <a:rPr lang="en-US" dirty="0"/>
              <a:t>Hopefully everyone had a chance to sign in and picked up a handout.  Included in the handout is the power point of which you may follow along.</a:t>
            </a:r>
          </a:p>
          <a:p>
            <a:pPr eaLnBrk="1" hangingPunct="1">
              <a:lnSpc>
                <a:spcPct val="80000"/>
              </a:lnSpc>
            </a:pPr>
            <a:endParaRPr lang="en-US" sz="800"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pPr>
              <a:defRPr/>
            </a:pPr>
            <a:r>
              <a:rPr lang="en-US" dirty="0"/>
              <a:t>The existing ROW width for each road segment varies from 100-174 feet.</a:t>
            </a:r>
          </a:p>
          <a:p>
            <a:pPr>
              <a:defRPr/>
            </a:pPr>
            <a:endParaRPr lang="en-US" dirty="0"/>
          </a:p>
          <a:p>
            <a:pPr>
              <a:defRPr/>
            </a:pPr>
            <a:r>
              <a:rPr lang="en-US" dirty="0"/>
              <a:t>Temporary easements are necessary whenever the construction work limits are outside of the right of way. Temporary easement allows construction to occur beyond the ROW during construction of the highway. When the limits of work is near or outside the ROW line temporary easements will need to be obtained by the State.</a:t>
            </a:r>
          </a:p>
          <a:p>
            <a:pPr eaLnBrk="1" hangingPunct="1">
              <a:defRPr/>
            </a:pPr>
            <a:endParaRPr lang="en-US" dirty="0"/>
          </a:p>
          <a:p>
            <a:pPr eaLnBrk="1" hangingPunct="1">
              <a:defRPr/>
            </a:pPr>
            <a:r>
              <a:rPr lang="en-US" dirty="0"/>
              <a:t>ROW and Temporary Easements will be discussed in more detail during Individual Landowner Meetings, and more information on the right of way process is available in the handout.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pPr>
              <a:defRPr/>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US" b="1" u="sng" dirty="0"/>
              <a:t>Section 106</a:t>
            </a:r>
            <a:endParaRPr lang="en-US" dirty="0"/>
          </a:p>
          <a:p>
            <a:r>
              <a:rPr lang="en-US" dirty="0"/>
              <a:t>As stated in slide, this is specific to the protection of historic properties. Which will include:  districts, sites, structures, and objects of historic &amp; archaeological significance. This will also include tribes that may attach religious or cultural importance to them. </a:t>
            </a:r>
            <a:r>
              <a:rPr lang="en-US" u="sng" dirty="0">
                <a:uFill>
                  <a:solidFill>
                    <a:srgbClr val="FF0000"/>
                  </a:solidFill>
                </a:uFill>
              </a:rPr>
              <a:t>Invite the public to provide information on any culturally or archaeologically known site(s).</a:t>
            </a:r>
          </a:p>
          <a:p>
            <a:endParaRPr lang="en-US" dirty="0"/>
          </a:p>
          <a:p>
            <a:r>
              <a:rPr lang="en-US" b="1" u="sng" dirty="0"/>
              <a:t>Contaminated Materials</a:t>
            </a:r>
            <a:endParaRPr lang="en-US" dirty="0"/>
          </a:p>
          <a:p>
            <a:r>
              <a:rPr lang="en-US" dirty="0"/>
              <a:t>Request public’s input to any known AST or UST tanks within vicinity of project.</a:t>
            </a:r>
          </a:p>
          <a:p>
            <a:endParaRPr lang="en-US" dirty="0"/>
          </a:p>
        </p:txBody>
      </p:sp>
    </p:spTree>
    <p:extLst>
      <p:ext uri="{BB962C8B-B14F-4D97-AF65-F5344CB8AC3E}">
        <p14:creationId xmlns:p14="http://schemas.microsoft.com/office/powerpoint/2010/main" val="204648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pPr defTabSz="872586"/>
            <a:endParaRPr lang="en-US" dirty="0"/>
          </a:p>
          <a:p>
            <a:r>
              <a:rPr lang="en-US" b="1" u="sng" dirty="0"/>
              <a:t>Clean Water Act</a:t>
            </a:r>
            <a:endParaRPr lang="en-US" dirty="0"/>
          </a:p>
          <a:p>
            <a:r>
              <a:rPr lang="en-US" dirty="0"/>
              <a:t>This project will not impact any wetlands.</a:t>
            </a:r>
          </a:p>
          <a:p>
            <a:endParaRPr lang="en-US" u="sng" dirty="0">
              <a:uFill>
                <a:solidFill>
                  <a:srgbClr val="FF0000"/>
                </a:solidFill>
              </a:uFill>
            </a:endParaRPr>
          </a:p>
          <a:p>
            <a:r>
              <a:rPr lang="en-US" b="1" u="sng" dirty="0"/>
              <a:t>Contaminated Materials</a:t>
            </a:r>
            <a:endParaRPr lang="en-US" dirty="0"/>
          </a:p>
          <a:p>
            <a:r>
              <a:rPr lang="en-US" dirty="0"/>
              <a:t>Request public’s input to any known AST or UST tanks within vicinity of project.</a:t>
            </a:r>
          </a:p>
          <a:p>
            <a:endParaRPr lang="en-US" dirty="0"/>
          </a:p>
        </p:txBody>
      </p:sp>
    </p:spTree>
    <p:extLst>
      <p:ext uri="{BB962C8B-B14F-4D97-AF65-F5344CB8AC3E}">
        <p14:creationId xmlns:p14="http://schemas.microsoft.com/office/powerpoint/2010/main" val="3936436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pPr defTabSz="872586"/>
            <a:endParaRPr lang="en-US" dirty="0"/>
          </a:p>
          <a:p>
            <a:r>
              <a:rPr lang="en-US" b="1" u="sng" dirty="0"/>
              <a:t>Section 7</a:t>
            </a:r>
            <a:endParaRPr lang="en-US" dirty="0"/>
          </a:p>
          <a:p>
            <a:r>
              <a:rPr lang="en-US" dirty="0"/>
              <a:t>If a survey finds to any of the species listed within the project, then the plans will provide guidance to avoid these animals</a:t>
            </a:r>
            <a:endParaRPr lang="en-US" u="sng" dirty="0">
              <a:uFill>
                <a:solidFill>
                  <a:srgbClr val="FF0000"/>
                </a:solidFill>
              </a:uFill>
            </a:endParaRPr>
          </a:p>
          <a:p>
            <a:endParaRPr lang="en-US" dirty="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pPr>
              <a:defRPr/>
            </a:pPr>
            <a:r>
              <a:rPr lang="en-US" dirty="0"/>
              <a:t>When the sidewalks are reconstructed, pedestrian traffic will be rerouted to avoid the construction.  </a:t>
            </a:r>
          </a:p>
          <a:p>
            <a:pPr>
              <a:defRPr/>
            </a:pPr>
            <a:endParaRPr lang="en-US" dirty="0"/>
          </a:p>
          <a:p>
            <a:pPr>
              <a:defRPr/>
            </a:pPr>
            <a:r>
              <a:rPr lang="en-US" dirty="0"/>
              <a:t>Minimal impacts to vehicular traffic is anticipated.  Some lane and parking area closures will be necessary to construct sidewalk that is adjacent to roadways.</a:t>
            </a:r>
          </a:p>
          <a:p>
            <a:pPr>
              <a:defRPr/>
            </a:pPr>
            <a:endParaRPr lang="en-US" dirty="0"/>
          </a:p>
          <a:p>
            <a:pPr>
              <a:defRPr/>
            </a:pPr>
            <a:r>
              <a:rPr lang="en-US" dirty="0"/>
              <a:t>When construct crosses driveways, the owners may be asked to park on the street until the concrete work in completed.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pPr>
              <a:defRPr/>
            </a:pPr>
            <a:r>
              <a:rPr lang="en-US" dirty="0"/>
              <a:t>The tentative project schedule is shown here.</a:t>
            </a:r>
          </a:p>
          <a:p>
            <a:pPr>
              <a:defRPr/>
            </a:pPr>
            <a:endParaRPr lang="en-US" dirty="0"/>
          </a:p>
          <a:p>
            <a:pPr>
              <a:defRPr/>
            </a:pPr>
            <a:r>
              <a:rPr lang="en-US" dirty="0"/>
              <a:t>Dates where there will be additional involvement between SDDOT and adjacent property owners are:</a:t>
            </a:r>
          </a:p>
          <a:p>
            <a:pPr marL="176771" indent="-176771">
              <a:buFontTx/>
              <a:buChar char="-"/>
              <a:defRPr/>
            </a:pPr>
            <a:r>
              <a:rPr lang="en-US" dirty="0"/>
              <a:t>Landowner Meetings to be held March 2024 of</a:t>
            </a:r>
            <a:r>
              <a:rPr lang="en-US" baseline="0" dirty="0"/>
              <a:t> this year</a:t>
            </a:r>
            <a:endParaRPr lang="en-US" dirty="0"/>
          </a:p>
          <a:p>
            <a:pPr marL="176771" indent="-176771">
              <a:buFontTx/>
              <a:buChar char="-"/>
              <a:defRPr/>
            </a:pPr>
            <a:r>
              <a:rPr lang="en-US" dirty="0"/>
              <a:t>ROW Acquisition Process will begin in</a:t>
            </a:r>
            <a:r>
              <a:rPr lang="en-US" baseline="0" dirty="0"/>
              <a:t> November 2024.</a:t>
            </a:r>
            <a:r>
              <a:rPr lang="en-US" dirty="0"/>
              <a:t> </a:t>
            </a:r>
          </a:p>
          <a:p>
            <a:pPr marL="170439" indent="-170439">
              <a:buFontTx/>
              <a:buChar char="-"/>
              <a:defRPr/>
            </a:pPr>
            <a:r>
              <a:rPr lang="en-US" dirty="0"/>
              <a:t>The construction is scheduled for</a:t>
            </a:r>
            <a:r>
              <a:rPr lang="en-US" baseline="0" dirty="0"/>
              <a:t> the 2026 construction season.</a:t>
            </a:r>
          </a:p>
          <a:p>
            <a:pPr marL="170439" indent="-170439">
              <a:buFontTx/>
              <a:buChar char="-"/>
              <a:defRPr/>
            </a:pPr>
            <a:endParaRPr lang="en-US" baseline="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n-US" dirty="0"/>
              <a:t>At this time, I will take any general comments or question you may have on this project.  If you have any specific questions or comments regarding how the project may impact your property, we will take the remaining time to visit with you one on one at either one of the aerial layouts.</a:t>
            </a:r>
          </a:p>
          <a:p>
            <a:endParaRPr lang="en-US" dirty="0"/>
          </a:p>
          <a:p>
            <a:r>
              <a:rPr lang="en-US" dirty="0"/>
              <a:t>You are also asked to submit your questions or comments in writing on the form provided in the handout or via email address to </a:t>
            </a:r>
            <a:r>
              <a:rPr lang="en-US" dirty="0">
                <a:highlight>
                  <a:srgbClr val="FFFF00"/>
                </a:highlight>
              </a:rPr>
              <a:t>[Insert Contact] by March 26, 2024. </a:t>
            </a:r>
          </a:p>
          <a:p>
            <a:endParaRPr lang="en-US" dirty="0"/>
          </a:p>
          <a:p>
            <a:r>
              <a:rPr lang="en-US" dirty="0"/>
              <a:t>In the next few days, the power point presentation, handout and design layouts will be added to the web site address noted.  Go to the section under Pierre Region / Mobridge Area and click on the link to the project.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r>
              <a:rPr lang="en-US" dirty="0"/>
              <a:t>We are here tonight to involve the public in the design process. We would also like to share with you the project scope, what the current design layout is, and the schedule. After the presentation we want to gather public input in the form of exchange of ideas and/or discuss any concerns you may have.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dirty="0"/>
              <a:t>The proposed project includes sidewalk work parallel to the red lines shown above.</a:t>
            </a:r>
            <a:r>
              <a:rPr lang="en-US" baseline="0" dirty="0"/>
              <a:t>  More </a:t>
            </a:r>
            <a:r>
              <a:rPr lang="en-US" baseline="0"/>
              <a:t>specifically,he </a:t>
            </a:r>
            <a:r>
              <a:rPr lang="en-US" baseline="0" dirty="0"/>
              <a:t>project work area begins on SD 1804 at the intersection of F Ave, continues along SD 1804 until the intersection of B Ave. The project turns north and continues along SD 1804 until Lakeview Dr. The project also includes work on SD 10 beginning at the intersection with SD 1804 and ending after 2 blocks to the East.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t>There have been several previous projects in the same area as the current project. The roads were largely originally constructed in the 50’s and 60’s with some </a:t>
            </a:r>
            <a:r>
              <a:rPr lang="en-US" dirty="0" err="1"/>
              <a:t>resurfing</a:t>
            </a:r>
            <a:r>
              <a:rPr lang="en-US" dirty="0"/>
              <a:t> projects that occurred around 2002 and 2018.  In 2013 the curb ramps along Highways 1804 and 10 were upgraded/installed.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en-US" baseline="0" dirty="0"/>
              <a:t>Significant portions of the existing sidewalk in the City of Pollock are not compliant with ADA Standards. Complying with these standards encourages safety and ADA for pedestrians in public areas.</a:t>
            </a:r>
          </a:p>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p:txBody>
          <a:bodyPr/>
          <a:lstStyle/>
          <a:p>
            <a:pPr eaLnBrk="1" hangingPunct="1">
              <a:defRPr/>
            </a:pPr>
            <a:r>
              <a:rPr lang="en-US" baseline="0" dirty="0">
                <a:solidFill>
                  <a:srgbClr val="FFFFFF"/>
                </a:solidFill>
                <a:effectLst>
                  <a:outerShdw blurRad="38100" dist="38100" dir="2700000" algn="tl">
                    <a:srgbClr val="000000"/>
                  </a:outerShdw>
                </a:effectLst>
              </a:rPr>
              <a:t>The primary focus of the project is to correct all sidewalk not currently in ADA compliance. The largest focus will be widening of sidewalk and some repair of deficient sidewalk ramps. The correction of sidewalk will require the improvement of several driveway approach as well as curb and gutter.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dirty="0"/>
              <a:t>As shown in red, ADA pedestrian facilities are proposed on both sides of SD Hwy 1804 from F Ave to Lakeview Dr. On SD Hwy 10, ADA pedestrian facilities will also </a:t>
            </a:r>
            <a:r>
              <a:rPr lang="en-US" altLang="en-US"/>
              <a:t>be located at </a:t>
            </a:r>
            <a:endParaRPr lang="en-US" altLang="en-US" dirty="0"/>
          </a:p>
          <a:p>
            <a:endParaRPr lang="en-US" altLang="en-US" dirty="0"/>
          </a:p>
          <a:p>
            <a:r>
              <a:rPr lang="en-US" altLang="en-US" dirty="0"/>
              <a:t>On US 83, a sidewalk with a 15’ boulevard will be added on the west side of the highway.  The sidewalk will start at the entrance to TC Elementary School and continue north to the US 18/83 intersection.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r>
              <a:rPr lang="en-US" dirty="0"/>
              <a:t>Any time SDDOT reconstructs a roadway, we evaluate Access Management.  The purpose of access management is to ensure there is safe, efficient ways to access highways not only now but in the future as traffic volumes grow and developments get more dense.  Studies have shown that by controlling the access of vehicles to highways, accident rates are decreased. Existing approaches will generally be left in place except where they can be combined with another approach or eliminated if they are not being used. An approach is a hazard itself. Crashes including some fatal crashes can involve vehicles launched by an approach, the elimination or minimizing approaches removes the hazard from the ROW.</a:t>
            </a:r>
          </a:p>
          <a:p>
            <a:r>
              <a:rPr lang="en-US" dirty="0"/>
              <a:t> </a:t>
            </a:r>
          </a:p>
          <a:p>
            <a:r>
              <a:rPr lang="en-US" dirty="0"/>
              <a:t>The goal is to reduce the number of access points along the route, thereby making the route safer.</a:t>
            </a:r>
          </a:p>
          <a:p>
            <a:pPr eaLnBrk="1" hangingPunct="1"/>
            <a:endParaRPr lang="en-US" dirty="0"/>
          </a:p>
          <a:p>
            <a:pPr eaLnBrk="1" hangingPunct="1"/>
            <a:r>
              <a:rPr lang="en-US" dirty="0"/>
              <a:t>If there are proposed changes to accesses, this will be discussed during the landowner meetings.  While always a difficult subject, design will work with the property owners as best we can to come up with solutions.</a:t>
            </a:r>
          </a:p>
          <a:p>
            <a:pPr eaLnBrk="1" hangingPunct="1"/>
            <a:endParaRPr lang="en-US" dirty="0"/>
          </a:p>
          <a:p>
            <a:pPr eaLnBrk="1" hangingPunct="1"/>
            <a:r>
              <a:rPr lang="en-US" dirty="0"/>
              <a:t>More information on access management is available in the handout.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r>
              <a:rPr lang="en-US" dirty="0"/>
              <a:t>For this project, there is one proposed change of access. Specifically, the proposed change is to relocate the commercial entrance at the Northeast corner of the B Ave and Summit Rd intersection. The commercial entrance will be moved to Summit Rd. The reason for this change is to improve pedestrian access across on B Ave and improve drainage.  </a:t>
            </a:r>
          </a:p>
        </p:txBody>
      </p:sp>
    </p:spTree>
    <p:extLst>
      <p:ext uri="{BB962C8B-B14F-4D97-AF65-F5344CB8AC3E}">
        <p14:creationId xmlns:p14="http://schemas.microsoft.com/office/powerpoint/2010/main" val="2976765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ctr" anchorCtr="1">
            <a:norm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lang="en-US" sz="4800" b="1" kern="1200" cap="none" baseline="0" dirty="0">
                <a:ln w="6350">
                  <a:noFill/>
                </a:ln>
                <a:solidFill>
                  <a:srgbClr val="741112"/>
                </a:solidFill>
                <a:effectLst/>
                <a:latin typeface="Calibri" panose="020F0502020204030204" pitchFamily="34" charset="0"/>
                <a:ea typeface="+mj-ea"/>
                <a:cs typeface="Calibri" panose="020F0502020204030204" pitchFamily="34" charset="0"/>
              </a:defRPr>
            </a:lvl1pPr>
          </a:lstStyle>
          <a:p>
            <a:r>
              <a:rPr kumimoji="0" lang="en-US" dirty="0"/>
              <a:t>Click to edit Master 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A088D98B-AC8B-43BC-A5F6-FB06496C7BDA}"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1A048F-AFE3-436C-A2F1-206F926AB47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F4DF02-4D42-4126-90AE-BA2E83EEDE0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E6BAD7FD-D163-4336-9CB2-960E18FB94C8}" type="slidenum">
              <a:rPr lang="en-US"/>
              <a:pPr>
                <a:defRPr/>
              </a:pPr>
              <a:t>‹#›</a:t>
            </a:fld>
            <a:endParaRPr lang="en-US"/>
          </a:p>
        </p:txBody>
      </p:sp>
    </p:spTree>
    <p:extLst>
      <p:ext uri="{BB962C8B-B14F-4D97-AF65-F5344CB8AC3E}">
        <p14:creationId xmlns:p14="http://schemas.microsoft.com/office/powerpoint/2010/main" val="2298246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p>
        </p:txBody>
      </p:sp>
      <p:sp>
        <p:nvSpPr>
          <p:cNvPr id="7" name="Rectangle 70"/>
          <p:cNvSpPr>
            <a:spLocks noGrp="1" noChangeArrowheads="1"/>
          </p:cNvSpPr>
          <p:nvPr>
            <p:ph type="ftr" sz="quarter" idx="11"/>
          </p:nvPr>
        </p:nvSpPr>
        <p:spPr>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ln/>
        </p:spPr>
        <p:txBody>
          <a:bodyPr/>
          <a:lstStyle>
            <a:lvl1pPr>
              <a:defRPr/>
            </a:lvl1pPr>
          </a:lstStyle>
          <a:p>
            <a:pPr>
              <a:defRPr/>
            </a:pPr>
            <a:fld id="{276437A6-C75B-4C57-8062-494FBB552AFA}" type="slidenum">
              <a:rPr lang="en-US"/>
              <a:pPr>
                <a:defRPr/>
              </a:pPr>
              <a:t>‹#›</a:t>
            </a:fld>
            <a:endParaRPr lang="en-US"/>
          </a:p>
        </p:txBody>
      </p:sp>
    </p:spTree>
    <p:extLst>
      <p:ext uri="{BB962C8B-B14F-4D97-AF65-F5344CB8AC3E}">
        <p14:creationId xmlns:p14="http://schemas.microsoft.com/office/powerpoint/2010/main" val="420044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D8562-D21E-4601-BF8C-54484F52974F}"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ctr" anchorCtr="1">
            <a:noAutofit/>
            <a:scene3d>
              <a:camera prst="orthographicFront"/>
              <a:lightRig rig="soft" dir="t">
                <a:rot lat="0" lon="0" rev="17220000"/>
              </a:lightRig>
            </a:scene3d>
            <a:sp3d prstMaterial="softEdge">
              <a:bevelT w="38100" h="38100"/>
              <a:contourClr>
                <a:schemeClr val="tx2">
                  <a:shade val="50000"/>
                </a:schemeClr>
              </a:contourClr>
            </a:sp3d>
          </a:bodyPr>
          <a:lstStyle>
            <a:lvl1pPr algn="ctr" rtl="0" eaLnBrk="1" latinLnBrk="0" hangingPunct="1">
              <a:spcBef>
                <a:spcPct val="0"/>
              </a:spcBef>
              <a:buNone/>
              <a:defRPr kumimoji="0" lang="en-US" sz="4800" b="1" kern="1200" cap="none" baseline="0" dirty="0">
                <a:ln w="6350">
                  <a:noFill/>
                </a:ln>
                <a:solidFill>
                  <a:srgbClr val="741112"/>
                </a:solidFill>
                <a:effectLst/>
                <a:latin typeface="Calibri" panose="020F0502020204030204" pitchFamily="34" charset="0"/>
                <a:ea typeface="+mj-ea"/>
                <a:cs typeface="Calibri" panose="020F0502020204030204" pitchFamily="34" charset="0"/>
              </a:defRPr>
            </a:lvl1pPr>
          </a:lstStyle>
          <a:p>
            <a:r>
              <a:rPr kumimoji="0" lang="en-US" dirty="0"/>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9F072924-A126-44BC-BA0A-64DE0FC052F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1D6321E-C799-4E8C-B07A-396FCFE463BA}"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B45D391-CD35-4A1E-A4A9-63540AFF374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4EFF05A-5F71-45D0-BD74-7A8CA2785DB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B61281B-D8D4-4DBC-B903-2A2C149E3A6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3C7031-4FFC-4771-8C4A-A4C4F580F1A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2F0F338-859C-472E-BBE0-47884D2D2E5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object 3">
            <a:extLst>
              <a:ext uri="{FF2B5EF4-FFF2-40B4-BE49-F238E27FC236}">
                <a16:creationId xmlns:a16="http://schemas.microsoft.com/office/drawing/2014/main" id="{EA9A380C-E0E8-47CD-99C6-43FE5E90A5A1}"/>
              </a:ext>
            </a:extLst>
          </p:cNvPr>
          <p:cNvPicPr>
            <a:picLocks noChangeAspect="1"/>
          </p:cNvPicPr>
          <p:nvPr/>
        </p:nvPicPr>
        <p:blipFill rotWithShape="1">
          <a:blip r:embed="rId15" cstate="print"/>
          <a:srcRect r="24880"/>
          <a:stretch/>
        </p:blipFill>
        <p:spPr>
          <a:xfrm>
            <a:off x="9" y="-1"/>
            <a:ext cx="9143991" cy="6858000"/>
          </a:xfrm>
          <a:prstGeom prst="rect">
            <a:avLst/>
          </a:prstGeom>
        </p:spPr>
      </p:pic>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dirty="0"/>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EC8E2044-21A7-4BFC-960A-F98EC860A53E}" type="slidenum">
              <a:rPr lang="en-US" smtClean="0"/>
              <a:pPr>
                <a:defRPr/>
              </a:pPr>
              <a:t>‹#›</a:t>
            </a:fld>
            <a:endParaRPr lang="en-US"/>
          </a:p>
        </p:txBody>
      </p:sp>
      <p:pic>
        <p:nvPicPr>
          <p:cNvPr id="6" name="Picture 5" descr="Logo&#10;&#10;Description automatically generated">
            <a:extLst>
              <a:ext uri="{FF2B5EF4-FFF2-40B4-BE49-F238E27FC236}">
                <a16:creationId xmlns:a16="http://schemas.microsoft.com/office/drawing/2014/main" id="{E0C40EAE-E2B5-45BF-95BF-C564D53706F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19872" y="5943600"/>
            <a:ext cx="793751" cy="685800"/>
          </a:xfrm>
          <a:prstGeom prst="rect">
            <a:avLst/>
          </a:prstGeom>
        </p:spPr>
      </p:pic>
    </p:spTree>
  </p:cSld>
  <p:clrMap bg1="dk1" tx1="lt1" bg2="dk2"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Lst>
  <p:txStyles>
    <p:titleStyle>
      <a:lvl1pPr algn="ctr" rtl="0" eaLnBrk="1" latinLnBrk="0" hangingPunct="1">
        <a:spcBef>
          <a:spcPct val="0"/>
        </a:spcBef>
        <a:buNone/>
        <a:defRPr kumimoji="0" sz="4800" b="1" kern="1200" cap="none" baseline="0">
          <a:ln w="6350">
            <a:noFill/>
          </a:ln>
          <a:solidFill>
            <a:srgbClr val="741112"/>
          </a:solidFill>
          <a:effectLst/>
          <a:latin typeface="Calibri" panose="020F0502020204030204" pitchFamily="34" charset="0"/>
          <a:ea typeface="+mj-ea"/>
          <a:cs typeface="Calibri" panose="020F0502020204030204" pitchFamily="34" charset="0"/>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1.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urldefense.proofpoint.com/v2/url?u=https-3A__dot.sd.gov_projects-2Dstudies_projects_public-2Dmeetings-23listItemLink-5F1971&amp;d=DwMFAg&amp;c=euGZstcaTDllvimEN8b7jXrwqOf-v5A_CdpgnVfiiMM&amp;r=9xkcFI-7705tK_UTx6uxdCHdsrfuxEYCjcC0gpWUoUU&amp;m=ruJhTifM3xIOkvDqQFhWl8VqdymCRuCY8x2W-dq_BYO_Uh8t49vnoPlR0CMQ6bOo&amp;s=uGAJiHLG0Ky2rsy_nYt4JXqwCXoX9fRe34MtiuLgGMU&amp;e="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4294967295"/>
          </p:nvPr>
        </p:nvSpPr>
        <p:spPr>
          <a:xfrm>
            <a:off x="457200" y="4572000"/>
            <a:ext cx="8229600" cy="2057400"/>
          </a:xfrm>
        </p:spPr>
        <p:txBody>
          <a:bodyPr anchor="b">
            <a:noAutofit/>
          </a:bodyPr>
          <a:lstStyle/>
          <a:p>
            <a:pPr marL="137160" lvl="0" indent="0" algn="ctr" eaLnBrk="0" hangingPunct="0">
              <a:spcBef>
                <a:spcPts val="600"/>
              </a:spcBef>
              <a:buClrTx/>
              <a:buSzTx/>
              <a:buNone/>
            </a:pPr>
            <a:r>
              <a:rPr lang="en-US" sz="2400" b="1" dirty="0">
                <a:solidFill>
                  <a:srgbClr val="2E6A8C"/>
                </a:solidFill>
                <a:latin typeface="Calibri" panose="020F0502020204030204" pitchFamily="34" charset="0"/>
                <a:cs typeface="Calibri" panose="020F0502020204030204" pitchFamily="34" charset="0"/>
              </a:rPr>
              <a:t>Richard Sudmeier, PE</a:t>
            </a:r>
          </a:p>
          <a:p>
            <a:pPr marL="137160" lvl="0" indent="0" algn="ctr" eaLnBrk="0" hangingPunct="0">
              <a:spcBef>
                <a:spcPts val="600"/>
              </a:spcBef>
              <a:buClrTx/>
              <a:buSzTx/>
              <a:buNone/>
            </a:pPr>
            <a:r>
              <a:rPr lang="en-US" sz="2400" b="1" dirty="0">
                <a:solidFill>
                  <a:srgbClr val="2E6A8C"/>
                </a:solidFill>
                <a:latin typeface="Calibri" panose="020F0502020204030204" pitchFamily="34" charset="0"/>
                <a:cs typeface="Calibri" panose="020F0502020204030204" pitchFamily="34" charset="0"/>
              </a:rPr>
              <a:t>Design Project Manager</a:t>
            </a:r>
          </a:p>
          <a:p>
            <a:pPr marL="137160" lvl="0" indent="0" algn="ctr" eaLnBrk="0" hangingPunct="0">
              <a:spcBef>
                <a:spcPts val="600"/>
              </a:spcBef>
              <a:buClrTx/>
              <a:buSzTx/>
              <a:buNone/>
            </a:pPr>
            <a:endParaRPr lang="en-US" sz="2400" b="1" dirty="0">
              <a:solidFill>
                <a:srgbClr val="741112"/>
              </a:solidFill>
              <a:latin typeface="Calibri" panose="020F0502020204030204" pitchFamily="34" charset="0"/>
              <a:cs typeface="Calibri" panose="020F0502020204030204" pitchFamily="34" charset="0"/>
            </a:endParaRPr>
          </a:p>
          <a:p>
            <a:pPr marL="137160" lvl="0" indent="0" algn="ctr" eaLnBrk="0" hangingPunct="0">
              <a:spcBef>
                <a:spcPts val="600"/>
              </a:spcBef>
              <a:buClrTx/>
              <a:buSzTx/>
              <a:buNone/>
            </a:pPr>
            <a:r>
              <a:rPr lang="en-US" sz="2400" b="1" dirty="0">
                <a:solidFill>
                  <a:srgbClr val="000000"/>
                </a:solidFill>
                <a:latin typeface="Calibri" panose="020F0502020204030204" pitchFamily="34" charset="0"/>
                <a:cs typeface="Calibri" panose="020F0502020204030204" pitchFamily="34" charset="0"/>
              </a:rPr>
              <a:t>March 12, 2024</a:t>
            </a:r>
          </a:p>
        </p:txBody>
      </p:sp>
      <p:sp>
        <p:nvSpPr>
          <p:cNvPr id="6" name="Rectangle 3"/>
          <p:cNvSpPr txBox="1">
            <a:spLocks noChangeArrowheads="1"/>
          </p:cNvSpPr>
          <p:nvPr/>
        </p:nvSpPr>
        <p:spPr>
          <a:xfrm>
            <a:off x="457200" y="1188720"/>
            <a:ext cx="8229600" cy="3200400"/>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Bef>
                <a:spcPts val="600"/>
              </a:spcBef>
              <a:spcAft>
                <a:spcPts val="0"/>
              </a:spcAft>
              <a:defRPr/>
            </a:pPr>
            <a:r>
              <a:rPr lang="en-US" altLang="en-US" sz="2800" b="1" dirty="0">
                <a:ln w="6350">
                  <a:noFill/>
                </a:ln>
                <a:solidFill>
                  <a:srgbClr val="2E6A8C"/>
                </a:solidFill>
                <a:latin typeface="Calibri" panose="020F0502020204030204" pitchFamily="34" charset="0"/>
                <a:ea typeface="+mj-ea"/>
                <a:cs typeface="Calibri" panose="020F0502020204030204" pitchFamily="34" charset="0"/>
              </a:rPr>
              <a:t>P 0010(163)182 &amp; P 1804(53)391 PCN 07C8 &amp; 07C9</a:t>
            </a:r>
            <a:br>
              <a:rPr lang="en-US" altLang="en-US" sz="2800" b="1" dirty="0">
                <a:ln w="6350">
                  <a:noFill/>
                </a:ln>
                <a:solidFill>
                  <a:srgbClr val="2E6A8C"/>
                </a:solidFill>
                <a:latin typeface="Calibri" panose="020F0502020204030204" pitchFamily="34" charset="0"/>
                <a:ea typeface="+mj-ea"/>
                <a:cs typeface="Calibri" panose="020F0502020204030204" pitchFamily="34" charset="0"/>
              </a:rPr>
            </a:br>
            <a:r>
              <a:rPr lang="en-US" altLang="en-US" sz="2800" b="1" dirty="0">
                <a:ln w="6350">
                  <a:noFill/>
                </a:ln>
                <a:solidFill>
                  <a:srgbClr val="2E6A8C"/>
                </a:solidFill>
                <a:latin typeface="Calibri" panose="020F0502020204030204" pitchFamily="34" charset="0"/>
                <a:ea typeface="+mj-ea"/>
                <a:cs typeface="Calibri" panose="020F0502020204030204" pitchFamily="34" charset="0"/>
              </a:rPr>
              <a:t>S.D. Highway 10 (Main Str.)</a:t>
            </a:r>
          </a:p>
          <a:p>
            <a:pPr fontAlgn="auto">
              <a:spcBef>
                <a:spcPts val="600"/>
              </a:spcBef>
              <a:spcAft>
                <a:spcPts val="0"/>
              </a:spcAft>
              <a:defRPr/>
            </a:pPr>
            <a:r>
              <a:rPr lang="en-US" altLang="en-US" sz="2800" b="1" dirty="0">
                <a:ln w="6350">
                  <a:noFill/>
                </a:ln>
                <a:solidFill>
                  <a:srgbClr val="2E6A8C"/>
                </a:solidFill>
                <a:latin typeface="Calibri" panose="020F0502020204030204" pitchFamily="34" charset="0"/>
                <a:ea typeface="+mj-ea"/>
                <a:cs typeface="Calibri" panose="020F0502020204030204" pitchFamily="34" charset="0"/>
              </a:rPr>
              <a:t>and S.D. Highway 1804 (Summit Ave. and B Ave.)</a:t>
            </a:r>
          </a:p>
          <a:p>
            <a:pPr fontAlgn="auto">
              <a:spcBef>
                <a:spcPts val="600"/>
              </a:spcBef>
              <a:spcAft>
                <a:spcPts val="0"/>
              </a:spcAft>
              <a:defRPr/>
            </a:pPr>
            <a:r>
              <a:rPr lang="en-US" altLang="en-US" sz="2800" b="1" dirty="0">
                <a:ln w="6350">
                  <a:noFill/>
                </a:ln>
                <a:solidFill>
                  <a:srgbClr val="2E6A8C"/>
                </a:solidFill>
                <a:latin typeface="Calibri" panose="020F0502020204030204" pitchFamily="34" charset="0"/>
                <a:ea typeface="+mj-ea"/>
                <a:cs typeface="Calibri" panose="020F0502020204030204" pitchFamily="34" charset="0"/>
              </a:rPr>
              <a:t>in Pollock, SD</a:t>
            </a:r>
            <a:endParaRPr lang="en-US" sz="2800" b="1" dirty="0">
              <a:solidFill>
                <a:srgbClr val="2E6A8C"/>
              </a:solidFill>
              <a:latin typeface="Calibri" panose="020F0502020204030204" pitchFamily="34" charset="0"/>
              <a:cs typeface="Calibri" panose="020F0502020204030204" pitchFamily="34" charset="0"/>
            </a:endParaRPr>
          </a:p>
        </p:txBody>
      </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spcBef>
                <a:spcPts val="1800"/>
              </a:spcBef>
              <a:defRPr/>
            </a:pPr>
            <a:r>
              <a:rPr lang="en-US" altLang="en-US" sz="4800" b="1" dirty="0">
                <a:solidFill>
                  <a:srgbClr val="741112"/>
                </a:solidFill>
                <a:effectLst/>
                <a:latin typeface="Calibri" panose="020F0502020204030204" pitchFamily="34" charset="0"/>
                <a:cs typeface="Calibri" panose="020F0502020204030204" pitchFamily="34" charset="0"/>
              </a:rPr>
              <a:t>Public Meeting</a:t>
            </a:r>
            <a:endParaRPr lang="en-US" altLang="en-US" sz="4800" kern="0" dirty="0">
              <a:solidFill>
                <a:srgbClr val="741112"/>
              </a:solidFill>
              <a:effectLst/>
              <a:latin typeface="Calibri" panose="020F0502020204030204" pitchFamily="34" charset="0"/>
              <a:cs typeface="Calibri" panose="020F0502020204030204" pitchFamily="34" charset="0"/>
            </a:endParaRPr>
          </a:p>
        </p:txBody>
      </p:sp>
    </p:spTree>
  </p:cSld>
  <p:clrMapOvr>
    <a:masterClrMapping/>
  </p:clrMapOvr>
  <p:transition advTm="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Right of Way (ROW)</a:t>
            </a:r>
          </a:p>
        </p:txBody>
      </p:sp>
      <p:sp>
        <p:nvSpPr>
          <p:cNvPr id="7" name="Text Box 6">
            <a:extLst>
              <a:ext uri="{FF2B5EF4-FFF2-40B4-BE49-F238E27FC236}">
                <a16:creationId xmlns:a16="http://schemas.microsoft.com/office/drawing/2014/main" id="{1D421EA4-B9BB-4C81-9EA1-2C2B949D5BE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
        <p:nvSpPr>
          <p:cNvPr id="4" name="Freeform: Shape 3">
            <a:extLst>
              <a:ext uri="{FF2B5EF4-FFF2-40B4-BE49-F238E27FC236}">
                <a16:creationId xmlns:a16="http://schemas.microsoft.com/office/drawing/2014/main" id="{243EC015-B976-443F-C756-F001C2D0734D}"/>
              </a:ext>
            </a:extLst>
          </p:cNvPr>
          <p:cNvSpPr/>
          <p:nvPr/>
        </p:nvSpPr>
        <p:spPr>
          <a:xfrm>
            <a:off x="868680" y="1863881"/>
            <a:ext cx="6619644" cy="677330"/>
          </a:xfrm>
          <a:custGeom>
            <a:avLst/>
            <a:gdLst>
              <a:gd name="connsiteX0" fmla="*/ 0 w 5760720"/>
              <a:gd name="connsiteY0" fmla="*/ 112891 h 677330"/>
              <a:gd name="connsiteX1" fmla="*/ 112891 w 5760720"/>
              <a:gd name="connsiteY1" fmla="*/ 0 h 677330"/>
              <a:gd name="connsiteX2" fmla="*/ 5647829 w 5760720"/>
              <a:gd name="connsiteY2" fmla="*/ 0 h 677330"/>
              <a:gd name="connsiteX3" fmla="*/ 5760720 w 5760720"/>
              <a:gd name="connsiteY3" fmla="*/ 112891 h 677330"/>
              <a:gd name="connsiteX4" fmla="*/ 5760720 w 5760720"/>
              <a:gd name="connsiteY4" fmla="*/ 564439 h 677330"/>
              <a:gd name="connsiteX5" fmla="*/ 5647829 w 5760720"/>
              <a:gd name="connsiteY5" fmla="*/ 677330 h 677330"/>
              <a:gd name="connsiteX6" fmla="*/ 112891 w 5760720"/>
              <a:gd name="connsiteY6" fmla="*/ 677330 h 677330"/>
              <a:gd name="connsiteX7" fmla="*/ 0 w 5760720"/>
              <a:gd name="connsiteY7" fmla="*/ 564439 h 677330"/>
              <a:gd name="connsiteX8" fmla="*/ 0 w 5760720"/>
              <a:gd name="connsiteY8" fmla="*/ 112891 h 6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677330">
                <a:moveTo>
                  <a:pt x="0" y="112891"/>
                </a:moveTo>
                <a:cubicBezTo>
                  <a:pt x="0" y="50543"/>
                  <a:pt x="50543" y="0"/>
                  <a:pt x="112891" y="0"/>
                </a:cubicBezTo>
                <a:lnTo>
                  <a:pt x="5647829" y="0"/>
                </a:lnTo>
                <a:cubicBezTo>
                  <a:pt x="5710177" y="0"/>
                  <a:pt x="5760720" y="50543"/>
                  <a:pt x="5760720" y="112891"/>
                </a:cubicBezTo>
                <a:lnTo>
                  <a:pt x="5760720" y="564439"/>
                </a:lnTo>
                <a:cubicBezTo>
                  <a:pt x="5760720" y="626787"/>
                  <a:pt x="5710177" y="677330"/>
                  <a:pt x="5647829" y="677330"/>
                </a:cubicBezTo>
                <a:lnTo>
                  <a:pt x="112891" y="677330"/>
                </a:lnTo>
                <a:cubicBezTo>
                  <a:pt x="50543" y="677330"/>
                  <a:pt x="0" y="626787"/>
                  <a:pt x="0" y="564439"/>
                </a:cubicBezTo>
                <a:lnTo>
                  <a:pt x="0" y="112891"/>
                </a:lnTo>
                <a:close/>
              </a:path>
            </a:pathLst>
          </a:custGeom>
          <a:solidFill>
            <a:srgbClr val="2E6A8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807" tIns="33065" rIns="250807" bIns="33065"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Existing Right-of-Way Width varies from 100-174 feet</a:t>
            </a:r>
          </a:p>
        </p:txBody>
      </p:sp>
      <p:sp>
        <p:nvSpPr>
          <p:cNvPr id="6" name="Freeform: Shape 5">
            <a:extLst>
              <a:ext uri="{FF2B5EF4-FFF2-40B4-BE49-F238E27FC236}">
                <a16:creationId xmlns:a16="http://schemas.microsoft.com/office/drawing/2014/main" id="{79466D74-19BA-BD06-44CC-8BD3A525920D}"/>
              </a:ext>
            </a:extLst>
          </p:cNvPr>
          <p:cNvSpPr/>
          <p:nvPr/>
        </p:nvSpPr>
        <p:spPr>
          <a:xfrm>
            <a:off x="868680" y="2943293"/>
            <a:ext cx="6619644" cy="677330"/>
          </a:xfrm>
          <a:custGeom>
            <a:avLst/>
            <a:gdLst>
              <a:gd name="connsiteX0" fmla="*/ 0 w 5760720"/>
              <a:gd name="connsiteY0" fmla="*/ 112891 h 677330"/>
              <a:gd name="connsiteX1" fmla="*/ 112891 w 5760720"/>
              <a:gd name="connsiteY1" fmla="*/ 0 h 677330"/>
              <a:gd name="connsiteX2" fmla="*/ 5647829 w 5760720"/>
              <a:gd name="connsiteY2" fmla="*/ 0 h 677330"/>
              <a:gd name="connsiteX3" fmla="*/ 5760720 w 5760720"/>
              <a:gd name="connsiteY3" fmla="*/ 112891 h 677330"/>
              <a:gd name="connsiteX4" fmla="*/ 5760720 w 5760720"/>
              <a:gd name="connsiteY4" fmla="*/ 564439 h 677330"/>
              <a:gd name="connsiteX5" fmla="*/ 5647829 w 5760720"/>
              <a:gd name="connsiteY5" fmla="*/ 677330 h 677330"/>
              <a:gd name="connsiteX6" fmla="*/ 112891 w 5760720"/>
              <a:gd name="connsiteY6" fmla="*/ 677330 h 677330"/>
              <a:gd name="connsiteX7" fmla="*/ 0 w 5760720"/>
              <a:gd name="connsiteY7" fmla="*/ 564439 h 677330"/>
              <a:gd name="connsiteX8" fmla="*/ 0 w 5760720"/>
              <a:gd name="connsiteY8" fmla="*/ 112891 h 6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677330">
                <a:moveTo>
                  <a:pt x="0" y="112891"/>
                </a:moveTo>
                <a:cubicBezTo>
                  <a:pt x="0" y="50543"/>
                  <a:pt x="50543" y="0"/>
                  <a:pt x="112891" y="0"/>
                </a:cubicBezTo>
                <a:lnTo>
                  <a:pt x="5647829" y="0"/>
                </a:lnTo>
                <a:cubicBezTo>
                  <a:pt x="5710177" y="0"/>
                  <a:pt x="5760720" y="50543"/>
                  <a:pt x="5760720" y="112891"/>
                </a:cubicBezTo>
                <a:lnTo>
                  <a:pt x="5760720" y="564439"/>
                </a:lnTo>
                <a:cubicBezTo>
                  <a:pt x="5760720" y="626787"/>
                  <a:pt x="5710177" y="677330"/>
                  <a:pt x="5647829" y="677330"/>
                </a:cubicBezTo>
                <a:lnTo>
                  <a:pt x="112891" y="677330"/>
                </a:lnTo>
                <a:cubicBezTo>
                  <a:pt x="50543" y="677330"/>
                  <a:pt x="0" y="626787"/>
                  <a:pt x="0" y="564439"/>
                </a:cubicBezTo>
                <a:lnTo>
                  <a:pt x="0" y="112891"/>
                </a:lnTo>
                <a:close/>
              </a:path>
            </a:pathLst>
          </a:custGeom>
          <a:solidFill>
            <a:srgbClr val="2E6A8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807" tIns="33065" rIns="250807" bIns="33065" numCol="1" spcCol="1270" anchor="ctr" anchorCtr="0">
            <a:noAutofit/>
          </a:bodyPr>
          <a:lstStyle/>
          <a:p>
            <a:pPr marL="0" lvl="0" indent="0" algn="l" defTabSz="889000">
              <a:lnSpc>
                <a:spcPct val="90000"/>
              </a:lnSpc>
              <a:spcBef>
                <a:spcPct val="0"/>
              </a:spcBef>
              <a:spcAft>
                <a:spcPct val="35000"/>
              </a:spcAft>
              <a:buNone/>
            </a:pPr>
            <a:r>
              <a:rPr lang="en-US" sz="2000" b="1" dirty="0">
                <a:latin typeface="Calibri" panose="020F0502020204030204" pitchFamily="34" charset="0"/>
                <a:cs typeface="Calibri" panose="020F0502020204030204" pitchFamily="34" charset="0"/>
              </a:rPr>
              <a:t>Additional Permanent Right-of-Way will not be Necessary </a:t>
            </a:r>
            <a:endParaRPr lang="en-US" sz="2000" kern="1200" dirty="0">
              <a:latin typeface="Calibri" panose="020F0502020204030204" pitchFamily="34" charset="0"/>
              <a:cs typeface="Calibri" panose="020F0502020204030204" pitchFamily="34" charset="0"/>
            </a:endParaRPr>
          </a:p>
        </p:txBody>
      </p:sp>
      <p:sp>
        <p:nvSpPr>
          <p:cNvPr id="11" name="Freeform: Shape 10">
            <a:extLst>
              <a:ext uri="{FF2B5EF4-FFF2-40B4-BE49-F238E27FC236}">
                <a16:creationId xmlns:a16="http://schemas.microsoft.com/office/drawing/2014/main" id="{002C3142-9B74-0632-3E62-A4182C599A88}"/>
              </a:ext>
            </a:extLst>
          </p:cNvPr>
          <p:cNvSpPr/>
          <p:nvPr/>
        </p:nvSpPr>
        <p:spPr>
          <a:xfrm>
            <a:off x="868680" y="4022706"/>
            <a:ext cx="6619644" cy="677330"/>
          </a:xfrm>
          <a:custGeom>
            <a:avLst/>
            <a:gdLst>
              <a:gd name="connsiteX0" fmla="*/ 0 w 5760720"/>
              <a:gd name="connsiteY0" fmla="*/ 112891 h 677330"/>
              <a:gd name="connsiteX1" fmla="*/ 112891 w 5760720"/>
              <a:gd name="connsiteY1" fmla="*/ 0 h 677330"/>
              <a:gd name="connsiteX2" fmla="*/ 5647829 w 5760720"/>
              <a:gd name="connsiteY2" fmla="*/ 0 h 677330"/>
              <a:gd name="connsiteX3" fmla="*/ 5760720 w 5760720"/>
              <a:gd name="connsiteY3" fmla="*/ 112891 h 677330"/>
              <a:gd name="connsiteX4" fmla="*/ 5760720 w 5760720"/>
              <a:gd name="connsiteY4" fmla="*/ 564439 h 677330"/>
              <a:gd name="connsiteX5" fmla="*/ 5647829 w 5760720"/>
              <a:gd name="connsiteY5" fmla="*/ 677330 h 677330"/>
              <a:gd name="connsiteX6" fmla="*/ 112891 w 5760720"/>
              <a:gd name="connsiteY6" fmla="*/ 677330 h 677330"/>
              <a:gd name="connsiteX7" fmla="*/ 0 w 5760720"/>
              <a:gd name="connsiteY7" fmla="*/ 564439 h 677330"/>
              <a:gd name="connsiteX8" fmla="*/ 0 w 5760720"/>
              <a:gd name="connsiteY8" fmla="*/ 112891 h 6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677330">
                <a:moveTo>
                  <a:pt x="0" y="112891"/>
                </a:moveTo>
                <a:cubicBezTo>
                  <a:pt x="0" y="50543"/>
                  <a:pt x="50543" y="0"/>
                  <a:pt x="112891" y="0"/>
                </a:cubicBezTo>
                <a:lnTo>
                  <a:pt x="5647829" y="0"/>
                </a:lnTo>
                <a:cubicBezTo>
                  <a:pt x="5710177" y="0"/>
                  <a:pt x="5760720" y="50543"/>
                  <a:pt x="5760720" y="112891"/>
                </a:cubicBezTo>
                <a:lnTo>
                  <a:pt x="5760720" y="564439"/>
                </a:lnTo>
                <a:cubicBezTo>
                  <a:pt x="5760720" y="626787"/>
                  <a:pt x="5710177" y="677330"/>
                  <a:pt x="5647829" y="677330"/>
                </a:cubicBezTo>
                <a:lnTo>
                  <a:pt x="112891" y="677330"/>
                </a:lnTo>
                <a:cubicBezTo>
                  <a:pt x="50543" y="677330"/>
                  <a:pt x="0" y="626787"/>
                  <a:pt x="0" y="564439"/>
                </a:cubicBezTo>
                <a:lnTo>
                  <a:pt x="0" y="112891"/>
                </a:lnTo>
                <a:close/>
              </a:path>
            </a:pathLst>
          </a:custGeom>
          <a:solidFill>
            <a:srgbClr val="2E6A8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807" tIns="33065" rIns="250807" bIns="33065"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Temporary Easements as needed for Construction</a:t>
            </a:r>
            <a:endParaRPr lang="en-US" sz="2000" kern="1200" dirty="0">
              <a:latin typeface="Calibri" panose="020F0502020204030204" pitchFamily="34" charset="0"/>
              <a:cs typeface="Calibri" panose="020F0502020204030204" pitchFamily="34" charset="0"/>
            </a:endParaRPr>
          </a:p>
        </p:txBody>
      </p:sp>
    </p:spTree>
    <p:custDataLst>
      <p:tags r:id="rId1"/>
    </p:custDataLst>
  </p:cSld>
  <p:clrMapOvr>
    <a:masterClrMapping/>
  </p:clrMapOvr>
  <p:transition advTm="52123"/>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Encroachments</a:t>
            </a:r>
          </a:p>
        </p:txBody>
      </p:sp>
      <p:sp>
        <p:nvSpPr>
          <p:cNvPr id="7" name="Text Box 6">
            <a:extLst>
              <a:ext uri="{FF2B5EF4-FFF2-40B4-BE49-F238E27FC236}">
                <a16:creationId xmlns:a16="http://schemas.microsoft.com/office/drawing/2014/main" id="{08F7B2D0-14A4-4B12-8A61-130F4ECB49EA}"/>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aphicFrame>
        <p:nvGraphicFramePr>
          <p:cNvPr id="9" name="Diagram 8">
            <a:extLst>
              <a:ext uri="{FF2B5EF4-FFF2-40B4-BE49-F238E27FC236}">
                <a16:creationId xmlns:a16="http://schemas.microsoft.com/office/drawing/2014/main" id="{3377537D-9866-4010-9B33-2281F971D09D}"/>
              </a:ext>
            </a:extLst>
          </p:cNvPr>
          <p:cNvGraphicFramePr/>
          <p:nvPr>
            <p:extLst>
              <p:ext uri="{D42A27DB-BD31-4B8C-83A1-F6EECF244321}">
                <p14:modId xmlns:p14="http://schemas.microsoft.com/office/powerpoint/2010/main" val="2960232131"/>
              </p:ext>
            </p:extLst>
          </p:nvPr>
        </p:nvGraphicFramePr>
        <p:xfrm>
          <a:off x="457200" y="1143000"/>
          <a:ext cx="8229600" cy="4932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476244948"/>
      </p:ext>
    </p:extLst>
  </p:cSld>
  <p:clrMapOvr>
    <a:masterClrMapping/>
  </p:clrMapOvr>
  <p:transition advTm="52123"/>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Utility Coordination</a:t>
            </a:r>
          </a:p>
        </p:txBody>
      </p:sp>
      <p:sp>
        <p:nvSpPr>
          <p:cNvPr id="10" name="Rectangle 3"/>
          <p:cNvSpPr txBox="1">
            <a:spLocks noChangeArrowheads="1"/>
          </p:cNvSpPr>
          <p:nvPr/>
        </p:nvSpPr>
        <p:spPr>
          <a:xfrm>
            <a:off x="4114800" y="1142999"/>
            <a:ext cx="4663440" cy="4754880"/>
          </a:xfrm>
          <a:prstGeom prst="rect">
            <a:avLst/>
          </a:prstGeom>
        </p:spPr>
        <p:txBody>
          <a:bodyPr vert="horz" lIns="91440" tIns="91440" rIns="91440" bIns="91440" anchor="ctr" anchorCtr="0">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Montana-Dakota Utilities Co.</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Valley Telecommunications</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City of Pollock</a:t>
            </a: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2" name="Group 1">
            <a:extLst>
              <a:ext uri="{FF2B5EF4-FFF2-40B4-BE49-F238E27FC236}">
                <a16:creationId xmlns:a16="http://schemas.microsoft.com/office/drawing/2014/main" id="{CD48B663-03E4-4527-A5FC-94C7149A2F49}"/>
              </a:ext>
            </a:extLst>
          </p:cNvPr>
          <p:cNvGrpSpPr>
            <a:grpSpLocks/>
          </p:cNvGrpSpPr>
          <p:nvPr/>
        </p:nvGrpSpPr>
        <p:grpSpPr>
          <a:xfrm>
            <a:off x="914400" y="1143005"/>
            <a:ext cx="3200400" cy="2374611"/>
            <a:chOff x="1028687" y="1028712"/>
            <a:chExt cx="8714740" cy="8229600"/>
          </a:xfrm>
        </p:grpSpPr>
        <p:sp>
          <p:nvSpPr>
            <p:cNvPr id="8" name="object 4">
              <a:extLst>
                <a:ext uri="{FF2B5EF4-FFF2-40B4-BE49-F238E27FC236}">
                  <a16:creationId xmlns:a16="http://schemas.microsoft.com/office/drawing/2014/main" id="{8D6EDC6B-705A-4EAC-80EB-29A91E04DDC7}"/>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nchor="ctr"/>
            <a:lstStyle/>
            <a:p>
              <a:endParaRPr dirty="0"/>
            </a:p>
          </p:txBody>
        </p:sp>
        <p:sp>
          <p:nvSpPr>
            <p:cNvPr id="11" name="object 3">
              <a:extLst>
                <a:ext uri="{FF2B5EF4-FFF2-40B4-BE49-F238E27FC236}">
                  <a16:creationId xmlns:a16="http://schemas.microsoft.com/office/drawing/2014/main" id="{7FDF78E9-9445-4555-8BF5-0508E2AEB365}"/>
                </a:ext>
              </a:extLst>
            </p:cNvPr>
            <p:cNvSpPr txBox="1">
              <a:spLocks/>
            </p:cNvSpPr>
            <p:nvPr/>
          </p:nvSpPr>
          <p:spPr>
            <a:xfrm>
              <a:off x="1028687" y="2588437"/>
              <a:ext cx="7967762" cy="5119920"/>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Some Utilities may need to be relocated</a:t>
              </a:r>
            </a:p>
          </p:txBody>
        </p:sp>
      </p:grpSp>
      <p:grpSp>
        <p:nvGrpSpPr>
          <p:cNvPr id="12" name="Group 11">
            <a:extLst>
              <a:ext uri="{FF2B5EF4-FFF2-40B4-BE49-F238E27FC236}">
                <a16:creationId xmlns:a16="http://schemas.microsoft.com/office/drawing/2014/main" id="{4E68F2F3-D52B-45F1-A4F6-EBB71AACD3E4}"/>
              </a:ext>
            </a:extLst>
          </p:cNvPr>
          <p:cNvGrpSpPr>
            <a:grpSpLocks/>
          </p:cNvGrpSpPr>
          <p:nvPr/>
        </p:nvGrpSpPr>
        <p:grpSpPr>
          <a:xfrm>
            <a:off x="914399" y="3511296"/>
            <a:ext cx="3200401" cy="2374611"/>
            <a:chOff x="1028684" y="1028712"/>
            <a:chExt cx="8714743" cy="8229600"/>
          </a:xfrm>
        </p:grpSpPr>
        <p:sp>
          <p:nvSpPr>
            <p:cNvPr id="13" name="object 4">
              <a:extLst>
                <a:ext uri="{FF2B5EF4-FFF2-40B4-BE49-F238E27FC236}">
                  <a16:creationId xmlns:a16="http://schemas.microsoft.com/office/drawing/2014/main" id="{00DB181A-46F0-432F-B5C2-DA04C042C54C}"/>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lstStyle/>
            <a:p>
              <a:endParaRPr/>
            </a:p>
          </p:txBody>
        </p:sp>
        <p:sp>
          <p:nvSpPr>
            <p:cNvPr id="14" name="object 3">
              <a:extLst>
                <a:ext uri="{FF2B5EF4-FFF2-40B4-BE49-F238E27FC236}">
                  <a16:creationId xmlns:a16="http://schemas.microsoft.com/office/drawing/2014/main" id="{ED1DB149-7436-49DD-AD56-764958F5520E}"/>
                </a:ext>
              </a:extLst>
            </p:cNvPr>
            <p:cNvSpPr txBox="1">
              <a:spLocks/>
            </p:cNvSpPr>
            <p:nvPr/>
          </p:nvSpPr>
          <p:spPr>
            <a:xfrm>
              <a:off x="1028684" y="1841798"/>
              <a:ext cx="7967763" cy="6613229"/>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Utility Companies negotiate easements with landowners</a:t>
              </a:r>
            </a:p>
          </p:txBody>
        </p:sp>
      </p:grpSp>
    </p:spTree>
    <p:extLst>
      <p:ext uri="{BB962C8B-B14F-4D97-AF65-F5344CB8AC3E}">
        <p14:creationId xmlns:p14="http://schemas.microsoft.com/office/powerpoint/2010/main" val="1058511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Utility Coordination</a:t>
            </a:r>
          </a:p>
        </p:txBody>
      </p:sp>
      <p:sp>
        <p:nvSpPr>
          <p:cNvPr id="10" name="Rectangle 3"/>
          <p:cNvSpPr txBox="1">
            <a:spLocks noChangeArrowheads="1"/>
          </p:cNvSpPr>
          <p:nvPr/>
        </p:nvSpPr>
        <p:spPr>
          <a:xfrm>
            <a:off x="4114800" y="1142999"/>
            <a:ext cx="4663440" cy="4754880"/>
          </a:xfrm>
          <a:prstGeom prst="rect">
            <a:avLst/>
          </a:prstGeom>
        </p:spPr>
        <p:txBody>
          <a:bodyPr vert="horz" lIns="91440" tIns="91440" rIns="91440" bIns="91440" anchor="ctr" anchorCtr="0">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Water Lines</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Sprinkler Systems</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Drain Fields</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Septic Tanks</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Underground Storage Tanks</a:t>
            </a:r>
          </a:p>
          <a:p>
            <a:pPr marL="0" indent="0" algn="ctr" fontAlgn="auto">
              <a:spcBef>
                <a:spcPts val="0"/>
              </a:spcBef>
              <a:spcAft>
                <a:spcPts val="600"/>
              </a:spcAft>
              <a:buClr>
                <a:schemeClr val="tx1"/>
              </a:buClr>
              <a:buNone/>
              <a:defRPr/>
            </a:pPr>
            <a:r>
              <a:rPr lang="en-US" altLang="en-US" b="1" dirty="0">
                <a:solidFill>
                  <a:srgbClr val="2E6A8C"/>
                </a:solidFill>
                <a:latin typeface="Calibri" panose="020F0502020204030204" pitchFamily="34" charset="0"/>
                <a:cs typeface="Calibri" panose="020F0502020204030204" pitchFamily="34" charset="0"/>
              </a:rPr>
              <a:t>Underground Power Lines</a:t>
            </a: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2" name="Group 1">
            <a:extLst>
              <a:ext uri="{FF2B5EF4-FFF2-40B4-BE49-F238E27FC236}">
                <a16:creationId xmlns:a16="http://schemas.microsoft.com/office/drawing/2014/main" id="{CD48B663-03E4-4527-A5FC-94C7149A2F49}"/>
              </a:ext>
            </a:extLst>
          </p:cNvPr>
          <p:cNvGrpSpPr>
            <a:grpSpLocks/>
          </p:cNvGrpSpPr>
          <p:nvPr/>
        </p:nvGrpSpPr>
        <p:grpSpPr>
          <a:xfrm>
            <a:off x="914400" y="1143005"/>
            <a:ext cx="3200400" cy="2374611"/>
            <a:chOff x="1028687" y="1028712"/>
            <a:chExt cx="8714740" cy="8229600"/>
          </a:xfrm>
        </p:grpSpPr>
        <p:sp>
          <p:nvSpPr>
            <p:cNvPr id="8" name="object 4">
              <a:extLst>
                <a:ext uri="{FF2B5EF4-FFF2-40B4-BE49-F238E27FC236}">
                  <a16:creationId xmlns:a16="http://schemas.microsoft.com/office/drawing/2014/main" id="{8D6EDC6B-705A-4EAC-80EB-29A91E04DDC7}"/>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nchor="ctr"/>
            <a:lstStyle/>
            <a:p>
              <a:endParaRPr/>
            </a:p>
          </p:txBody>
        </p:sp>
        <p:sp>
          <p:nvSpPr>
            <p:cNvPr id="11" name="object 3">
              <a:extLst>
                <a:ext uri="{FF2B5EF4-FFF2-40B4-BE49-F238E27FC236}">
                  <a16:creationId xmlns:a16="http://schemas.microsoft.com/office/drawing/2014/main" id="{7FDF78E9-9445-4555-8BF5-0508E2AEB365}"/>
                </a:ext>
              </a:extLst>
            </p:cNvPr>
            <p:cNvSpPr txBox="1">
              <a:spLocks/>
            </p:cNvSpPr>
            <p:nvPr/>
          </p:nvSpPr>
          <p:spPr>
            <a:xfrm>
              <a:off x="1028687" y="3335093"/>
              <a:ext cx="7967762" cy="3626608"/>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Any Known Private Utilities?</a:t>
              </a:r>
            </a:p>
          </p:txBody>
        </p:sp>
      </p:grpSp>
      <p:grpSp>
        <p:nvGrpSpPr>
          <p:cNvPr id="12" name="Group 11">
            <a:extLst>
              <a:ext uri="{FF2B5EF4-FFF2-40B4-BE49-F238E27FC236}">
                <a16:creationId xmlns:a16="http://schemas.microsoft.com/office/drawing/2014/main" id="{4E68F2F3-D52B-45F1-A4F6-EBB71AACD3E4}"/>
              </a:ext>
            </a:extLst>
          </p:cNvPr>
          <p:cNvGrpSpPr>
            <a:grpSpLocks/>
          </p:cNvGrpSpPr>
          <p:nvPr/>
        </p:nvGrpSpPr>
        <p:grpSpPr>
          <a:xfrm>
            <a:off x="914399" y="3511296"/>
            <a:ext cx="3200401" cy="2374611"/>
            <a:chOff x="1028684" y="1028712"/>
            <a:chExt cx="8714743" cy="8229600"/>
          </a:xfrm>
        </p:grpSpPr>
        <p:sp>
          <p:nvSpPr>
            <p:cNvPr id="13" name="object 4">
              <a:extLst>
                <a:ext uri="{FF2B5EF4-FFF2-40B4-BE49-F238E27FC236}">
                  <a16:creationId xmlns:a16="http://schemas.microsoft.com/office/drawing/2014/main" id="{00DB181A-46F0-432F-B5C2-DA04C042C54C}"/>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lstStyle/>
            <a:p>
              <a:endParaRPr/>
            </a:p>
          </p:txBody>
        </p:sp>
        <p:sp>
          <p:nvSpPr>
            <p:cNvPr id="14" name="object 3">
              <a:extLst>
                <a:ext uri="{FF2B5EF4-FFF2-40B4-BE49-F238E27FC236}">
                  <a16:creationId xmlns:a16="http://schemas.microsoft.com/office/drawing/2014/main" id="{ED1DB149-7436-49DD-AD56-764958F5520E}"/>
                </a:ext>
              </a:extLst>
            </p:cNvPr>
            <p:cNvSpPr txBox="1">
              <a:spLocks/>
            </p:cNvSpPr>
            <p:nvPr/>
          </p:nvSpPr>
          <p:spPr>
            <a:xfrm>
              <a:off x="1028684" y="4081763"/>
              <a:ext cx="7967763" cy="2133299"/>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Contact SD DOT</a:t>
              </a:r>
            </a:p>
          </p:txBody>
        </p:sp>
      </p:grpSp>
    </p:spTree>
    <p:extLst>
      <p:ext uri="{BB962C8B-B14F-4D97-AF65-F5344CB8AC3E}">
        <p14:creationId xmlns:p14="http://schemas.microsoft.com/office/powerpoint/2010/main" val="2388533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D1DA2401-28E1-4D17-9F95-E3722F8B3CB1}"/>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
        <p:nvSpPr>
          <p:cNvPr id="10" name="Content Placeholder 2">
            <a:extLst>
              <a:ext uri="{FF2B5EF4-FFF2-40B4-BE49-F238E27FC236}">
                <a16:creationId xmlns:a16="http://schemas.microsoft.com/office/drawing/2014/main" id="{B462DCFF-AC41-451E-B7F2-F157D70B832F}"/>
              </a:ext>
            </a:extLst>
          </p:cNvPr>
          <p:cNvSpPr txBox="1">
            <a:spLocks/>
          </p:cNvSpPr>
          <p:nvPr/>
        </p:nvSpPr>
        <p:spPr>
          <a:xfrm>
            <a:off x="457200" y="1828800"/>
            <a:ext cx="8229600" cy="412048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1200"/>
              </a:spcAft>
              <a:buSzPct val="65000"/>
              <a:buNone/>
              <a:defRPr/>
            </a:pPr>
            <a:r>
              <a:rPr lang="en-US" b="1" dirty="0">
                <a:solidFill>
                  <a:srgbClr val="2E6A8C"/>
                </a:solidFill>
                <a:latin typeface="Calibri" panose="020F0502020204030204" pitchFamily="34" charset="0"/>
                <a:cs typeface="Calibri" panose="020F0502020204030204" pitchFamily="34" charset="0"/>
              </a:rPr>
              <a:t>This project is being developed in accordance with applicable State and Federal environmental regulations.</a:t>
            </a:r>
          </a:p>
          <a:p>
            <a:pPr marL="228600" indent="-228600" fontAlgn="auto">
              <a:spcBef>
                <a:spcPts val="1200"/>
              </a:spcBef>
              <a:spcAft>
                <a:spcPts val="0"/>
              </a:spcAft>
              <a:buSzPct val="65000"/>
              <a:defRPr/>
            </a:pPr>
            <a:r>
              <a:rPr lang="en-US" b="1" dirty="0">
                <a:solidFill>
                  <a:srgbClr val="2E6A8C"/>
                </a:solidFill>
                <a:latin typeface="Calibri" panose="020F0502020204030204" pitchFamily="34" charset="0"/>
                <a:cs typeface="Calibri" panose="020F0502020204030204" pitchFamily="34" charset="0"/>
              </a:rPr>
              <a:t>National Environmental Policy Act of 1969 (NEPA), as amended.</a:t>
            </a:r>
          </a:p>
          <a:p>
            <a:pPr marL="228600" indent="-228600" fontAlgn="auto">
              <a:spcBef>
                <a:spcPts val="1200"/>
              </a:spcBef>
              <a:spcAft>
                <a:spcPts val="0"/>
              </a:spcAft>
              <a:buSzPct val="65000"/>
              <a:defRPr/>
            </a:pPr>
            <a:r>
              <a:rPr lang="en-US" b="1" dirty="0">
                <a:solidFill>
                  <a:srgbClr val="2E6A8C"/>
                </a:solidFill>
                <a:latin typeface="Calibri" panose="020F0502020204030204" pitchFamily="34" charset="0"/>
                <a:cs typeface="Calibri" panose="020F0502020204030204" pitchFamily="34" charset="0"/>
              </a:rPr>
              <a:t>Section 106 of the National Historic Preservation Act </a:t>
            </a:r>
            <a:r>
              <a:rPr lang="en-US" sz="2800" dirty="0">
                <a:solidFill>
                  <a:srgbClr val="741112"/>
                </a:solidFill>
                <a:latin typeface="Calibri" panose="020F0502020204030204" pitchFamily="34" charset="0"/>
                <a:cs typeface="Calibri" panose="020F0502020204030204" pitchFamily="34" charset="0"/>
              </a:rPr>
              <a:t>(No historic or archaeological sites will be impacted by the project)</a:t>
            </a:r>
            <a:endParaRPr lang="en-US" b="1" dirty="0">
              <a:solidFill>
                <a:srgbClr val="2E6A8C"/>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767666C-FAF2-4AD7-9F06-D3DEB115B72F}"/>
              </a:ext>
            </a:extLst>
          </p:cNvPr>
          <p:cNvGrpSpPr/>
          <p:nvPr/>
        </p:nvGrpSpPr>
        <p:grpSpPr>
          <a:xfrm>
            <a:off x="0" y="0"/>
            <a:ext cx="9144000" cy="1828800"/>
            <a:chOff x="0" y="0"/>
            <a:chExt cx="9144000" cy="1828800"/>
          </a:xfrm>
        </p:grpSpPr>
        <p:sp>
          <p:nvSpPr>
            <p:cNvPr id="7" name="object 4">
              <a:extLst>
                <a:ext uri="{FF2B5EF4-FFF2-40B4-BE49-F238E27FC236}">
                  <a16:creationId xmlns:a16="http://schemas.microsoft.com/office/drawing/2014/main" id="{C5C7193A-114C-413A-98C9-A47AEC0D3FAD}"/>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9" name="Rectangle 3">
              <a:extLst>
                <a:ext uri="{FF2B5EF4-FFF2-40B4-BE49-F238E27FC236}">
                  <a16:creationId xmlns:a16="http://schemas.microsoft.com/office/drawing/2014/main" id="{6AEB3D01-F9EC-4AC3-9ECD-507A84BD0E2E}"/>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Environmental, Social and Economic Concerns</a:t>
              </a:r>
              <a:endParaRPr lang="en-US" altLang="en-US" sz="4800" kern="0" dirty="0">
                <a:effectLst/>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116063019"/>
      </p:ext>
    </p:extLst>
  </p:cSld>
  <p:clrMapOvr>
    <a:masterClrMapping/>
  </p:clrMapOvr>
  <p:transition advTm="52123"/>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D1DA2401-28E1-4D17-9F95-E3722F8B3CB1}"/>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
        <p:nvSpPr>
          <p:cNvPr id="10" name="Content Placeholder 2">
            <a:extLst>
              <a:ext uri="{FF2B5EF4-FFF2-40B4-BE49-F238E27FC236}">
                <a16:creationId xmlns:a16="http://schemas.microsoft.com/office/drawing/2014/main" id="{B462DCFF-AC41-451E-B7F2-F157D70B832F}"/>
              </a:ext>
            </a:extLst>
          </p:cNvPr>
          <p:cNvSpPr txBox="1">
            <a:spLocks/>
          </p:cNvSpPr>
          <p:nvPr/>
        </p:nvSpPr>
        <p:spPr>
          <a:xfrm>
            <a:off x="457200" y="1828800"/>
            <a:ext cx="8229600" cy="41204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fontAlgn="auto">
              <a:spcBef>
                <a:spcPts val="1200"/>
              </a:spcBef>
              <a:spcAft>
                <a:spcPts val="0"/>
              </a:spcAft>
              <a:buSzPct val="65000"/>
              <a:defRPr/>
            </a:pPr>
            <a:r>
              <a:rPr lang="en-US" b="1" dirty="0">
                <a:solidFill>
                  <a:srgbClr val="2E6A8C"/>
                </a:solidFill>
                <a:latin typeface="Calibri" panose="020F0502020204030204" pitchFamily="34" charset="0"/>
                <a:cs typeface="Calibri" panose="020F0502020204030204" pitchFamily="34" charset="0"/>
              </a:rPr>
              <a:t>Section 404 of the Clean Water Act </a:t>
            </a:r>
            <a:r>
              <a:rPr lang="en-US" sz="2800" dirty="0">
                <a:solidFill>
                  <a:srgbClr val="741112"/>
                </a:solidFill>
                <a:latin typeface="Calibri" panose="020F0502020204030204" pitchFamily="34" charset="0"/>
                <a:cs typeface="Calibri" panose="020F0502020204030204" pitchFamily="34" charset="0"/>
              </a:rPr>
              <a:t>(No wetlands will be impacted by the project)</a:t>
            </a:r>
            <a:endParaRPr lang="en-US" b="1" dirty="0">
              <a:solidFill>
                <a:srgbClr val="2E6A8C"/>
              </a:solidFill>
              <a:latin typeface="Calibri" panose="020F0502020204030204" pitchFamily="34" charset="0"/>
              <a:cs typeface="Calibri" panose="020F0502020204030204" pitchFamily="34" charset="0"/>
            </a:endParaRPr>
          </a:p>
          <a:p>
            <a:pPr marL="228600" indent="-228600" fontAlgn="auto">
              <a:spcBef>
                <a:spcPts val="1200"/>
              </a:spcBef>
              <a:spcAft>
                <a:spcPts val="0"/>
              </a:spcAft>
              <a:buSzPct val="65000"/>
              <a:defRPr/>
            </a:pPr>
            <a:r>
              <a:rPr lang="en-US" b="1" dirty="0">
                <a:solidFill>
                  <a:srgbClr val="2E6A8C"/>
                </a:solidFill>
                <a:latin typeface="Calibri" panose="020F0502020204030204" pitchFamily="34" charset="0"/>
                <a:cs typeface="Calibri" panose="020F0502020204030204" pitchFamily="34" charset="0"/>
              </a:rPr>
              <a:t>Contaminated Soils </a:t>
            </a:r>
            <a:r>
              <a:rPr lang="en-US" sz="3200" dirty="0">
                <a:solidFill>
                  <a:srgbClr val="741112"/>
                </a:solidFill>
                <a:latin typeface="Calibri" panose="020F0502020204030204" pitchFamily="34" charset="0"/>
                <a:cs typeface="Calibri" panose="020F0502020204030204" pitchFamily="34" charset="0"/>
              </a:rPr>
              <a:t>(Gas Stations or similar businesses adjacent to the project)</a:t>
            </a:r>
            <a:endParaRPr lang="en-US" b="1" dirty="0">
              <a:solidFill>
                <a:srgbClr val="2E6A8C"/>
              </a:solidFill>
              <a:latin typeface="Calibri" panose="020F0502020204030204" pitchFamily="34" charset="0"/>
              <a:cs typeface="Calibri" panose="020F0502020204030204" pitchFamily="34" charset="0"/>
            </a:endParaRPr>
          </a:p>
          <a:p>
            <a:pPr marL="228600" indent="-228600" fontAlgn="auto">
              <a:spcBef>
                <a:spcPts val="1200"/>
              </a:spcBef>
              <a:spcAft>
                <a:spcPts val="0"/>
              </a:spcAft>
              <a:buSzPct val="65000"/>
              <a:defRPr/>
            </a:pPr>
            <a:endParaRPr lang="en-US" b="1" dirty="0">
              <a:solidFill>
                <a:srgbClr val="2E6A8C"/>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767666C-FAF2-4AD7-9F06-D3DEB115B72F}"/>
              </a:ext>
            </a:extLst>
          </p:cNvPr>
          <p:cNvGrpSpPr/>
          <p:nvPr/>
        </p:nvGrpSpPr>
        <p:grpSpPr>
          <a:xfrm>
            <a:off x="0" y="0"/>
            <a:ext cx="9144000" cy="1828800"/>
            <a:chOff x="0" y="0"/>
            <a:chExt cx="9144000" cy="1828800"/>
          </a:xfrm>
        </p:grpSpPr>
        <p:sp>
          <p:nvSpPr>
            <p:cNvPr id="7" name="object 4">
              <a:extLst>
                <a:ext uri="{FF2B5EF4-FFF2-40B4-BE49-F238E27FC236}">
                  <a16:creationId xmlns:a16="http://schemas.microsoft.com/office/drawing/2014/main" id="{C5C7193A-114C-413A-98C9-A47AEC0D3FAD}"/>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9" name="Rectangle 3">
              <a:extLst>
                <a:ext uri="{FF2B5EF4-FFF2-40B4-BE49-F238E27FC236}">
                  <a16:creationId xmlns:a16="http://schemas.microsoft.com/office/drawing/2014/main" id="{6AEB3D01-F9EC-4AC3-9ECD-507A84BD0E2E}"/>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Environmental, Social and Economic Concerns</a:t>
              </a:r>
              <a:endParaRPr lang="en-US" altLang="en-US" sz="4800" kern="0" dirty="0">
                <a:effectLst/>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251267227"/>
      </p:ext>
    </p:extLst>
  </p:cSld>
  <p:clrMapOvr>
    <a:masterClrMapping/>
  </p:clrMapOvr>
  <p:transition advTm="52123"/>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D1DA2401-28E1-4D17-9F95-E3722F8B3CB1}"/>
              </a:ext>
            </a:extLst>
          </p:cNvPr>
          <p:cNvSpPr txBox="1">
            <a:spLocks noChangeArrowheads="1"/>
          </p:cNvSpPr>
          <p:nvPr/>
        </p:nvSpPr>
        <p:spPr bwMode="auto">
          <a:xfrm>
            <a:off x="457200" y="61722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000" dirty="0"/>
              <a:t>See </a:t>
            </a:r>
            <a:r>
              <a:rPr lang="en-US" altLang="en-US" sz="1800" dirty="0"/>
              <a:t>Handout</a:t>
            </a:r>
            <a:endParaRPr lang="en-US" altLang="en-US" sz="2000" dirty="0"/>
          </a:p>
        </p:txBody>
      </p:sp>
      <p:sp>
        <p:nvSpPr>
          <p:cNvPr id="30" name="Content Placeholder 2">
            <a:extLst>
              <a:ext uri="{FF2B5EF4-FFF2-40B4-BE49-F238E27FC236}">
                <a16:creationId xmlns:a16="http://schemas.microsoft.com/office/drawing/2014/main" id="{A65AACF2-58DA-4166-8B36-724BA716EB31}"/>
              </a:ext>
            </a:extLst>
          </p:cNvPr>
          <p:cNvSpPr txBox="1">
            <a:spLocks/>
          </p:cNvSpPr>
          <p:nvPr/>
        </p:nvSpPr>
        <p:spPr>
          <a:xfrm>
            <a:off x="457200" y="1828800"/>
            <a:ext cx="8686800" cy="480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fontAlgn="auto">
              <a:lnSpc>
                <a:spcPct val="90000"/>
              </a:lnSpc>
              <a:spcBef>
                <a:spcPts val="600"/>
              </a:spcBef>
              <a:spcAft>
                <a:spcPts val="0"/>
              </a:spcAft>
              <a:buClr>
                <a:srgbClr val="2E6A8C"/>
              </a:buClr>
              <a:buSzPct val="65000"/>
              <a:defRPr/>
            </a:pPr>
            <a:r>
              <a:rPr lang="en-US" b="1" dirty="0">
                <a:solidFill>
                  <a:srgbClr val="2E6A8C"/>
                </a:solidFill>
                <a:latin typeface="Calibri" panose="020F0502020204030204" pitchFamily="34" charset="0"/>
                <a:cs typeface="Calibri" panose="020F0502020204030204" pitchFamily="34" charset="0"/>
              </a:rPr>
              <a:t>Section 7 of the Endangered Species Act</a:t>
            </a:r>
          </a:p>
          <a:p>
            <a:pPr marL="228600" lvl="1" indent="0" fontAlgn="auto">
              <a:spcBef>
                <a:spcPts val="0"/>
              </a:spcBef>
              <a:spcAft>
                <a:spcPts val="600"/>
              </a:spcAft>
              <a:buNone/>
              <a:defRPr/>
            </a:pPr>
            <a:r>
              <a:rPr lang="en-US" dirty="0">
                <a:solidFill>
                  <a:srgbClr val="741112"/>
                </a:solidFill>
                <a:latin typeface="Calibri" panose="020F0502020204030204" pitchFamily="34" charset="0"/>
                <a:cs typeface="Calibri" panose="020F0502020204030204" pitchFamily="34" charset="0"/>
              </a:rPr>
              <a:t>The U.S. Fish and Wildlife Service will review the project to determine if it will impact the following species that are known to occur in Campbell County:</a:t>
            </a:r>
          </a:p>
          <a:p>
            <a:pPr marL="457200" lvl="1" indent="-228600" fontAlgn="auto">
              <a:spcBef>
                <a:spcPts val="0"/>
              </a:spcBef>
              <a:spcAft>
                <a:spcPts val="600"/>
              </a:spcAft>
              <a:buSzPct val="75000"/>
              <a:buFont typeface="Wingdings" panose="05000000000000000000" pitchFamily="2" charset="2"/>
              <a:buChar char="§"/>
              <a:defRPr/>
            </a:pPr>
            <a:r>
              <a:rPr lang="en-US" dirty="0">
                <a:solidFill>
                  <a:srgbClr val="741112"/>
                </a:solidFill>
                <a:latin typeface="Calibri" panose="020F0502020204030204" pitchFamily="34" charset="0"/>
                <a:cs typeface="Calibri" panose="020F0502020204030204" pitchFamily="34" charset="0"/>
              </a:rPr>
              <a:t>Birds:  Least Tern, Piping Plover, Red Knot &amp; Whooping Crane</a:t>
            </a:r>
          </a:p>
          <a:p>
            <a:pPr marL="457200" lvl="1" indent="-228600" fontAlgn="auto">
              <a:spcBef>
                <a:spcPts val="0"/>
              </a:spcBef>
              <a:spcAft>
                <a:spcPts val="600"/>
              </a:spcAft>
              <a:buSzPct val="75000"/>
              <a:buFont typeface="Wingdings" panose="05000000000000000000" pitchFamily="2" charset="2"/>
              <a:buChar char="§"/>
              <a:defRPr/>
            </a:pPr>
            <a:r>
              <a:rPr lang="en-US" dirty="0">
                <a:solidFill>
                  <a:srgbClr val="741112"/>
                </a:solidFill>
                <a:latin typeface="Calibri" panose="020F0502020204030204" pitchFamily="34" charset="0"/>
                <a:cs typeface="Calibri" panose="020F0502020204030204" pitchFamily="34" charset="0"/>
              </a:rPr>
              <a:t>Mammals:  Northern Long-Eared Bat</a:t>
            </a:r>
          </a:p>
          <a:p>
            <a:pPr marL="457200" lvl="1" indent="-228600" fontAlgn="auto">
              <a:spcBef>
                <a:spcPts val="0"/>
              </a:spcBef>
              <a:spcAft>
                <a:spcPts val="600"/>
              </a:spcAft>
              <a:buSzPct val="75000"/>
              <a:buFont typeface="Wingdings" panose="05000000000000000000" pitchFamily="2" charset="2"/>
              <a:buChar char="§"/>
              <a:defRPr/>
            </a:pPr>
            <a:r>
              <a:rPr lang="en-US" dirty="0">
                <a:solidFill>
                  <a:srgbClr val="741112"/>
                </a:solidFill>
                <a:latin typeface="Calibri" panose="020F0502020204030204" pitchFamily="34" charset="0"/>
                <a:cs typeface="Calibri" panose="020F0502020204030204" pitchFamily="34" charset="0"/>
              </a:rPr>
              <a:t>Fish:  Pallid Sturgeon</a:t>
            </a:r>
          </a:p>
          <a:p>
            <a:pPr marL="228600" lvl="1" indent="0" fontAlgn="auto">
              <a:spcBef>
                <a:spcPts val="0"/>
              </a:spcBef>
              <a:spcAft>
                <a:spcPts val="600"/>
              </a:spcAft>
              <a:buSzPct val="75000"/>
              <a:buNone/>
              <a:defRPr/>
            </a:pPr>
            <a:r>
              <a:rPr lang="en-US" sz="2600" b="1" dirty="0">
                <a:solidFill>
                  <a:srgbClr val="2E6A8C"/>
                </a:solidFill>
                <a:latin typeface="Calibri" panose="020F0502020204030204" pitchFamily="34" charset="0"/>
                <a:cs typeface="Calibri" panose="020F0502020204030204" pitchFamily="34" charset="0"/>
              </a:rPr>
              <a:t>No impacts are anticipated to these species by the project.</a:t>
            </a:r>
          </a:p>
        </p:txBody>
      </p:sp>
      <p:grpSp>
        <p:nvGrpSpPr>
          <p:cNvPr id="5" name="Group 4">
            <a:extLst>
              <a:ext uri="{FF2B5EF4-FFF2-40B4-BE49-F238E27FC236}">
                <a16:creationId xmlns:a16="http://schemas.microsoft.com/office/drawing/2014/main" id="{9D26DA47-654A-4341-86D9-29F9EA94F38A}"/>
              </a:ext>
            </a:extLst>
          </p:cNvPr>
          <p:cNvGrpSpPr/>
          <p:nvPr/>
        </p:nvGrpSpPr>
        <p:grpSpPr>
          <a:xfrm>
            <a:off x="0" y="0"/>
            <a:ext cx="9144000" cy="1828800"/>
            <a:chOff x="0" y="0"/>
            <a:chExt cx="9144000" cy="1828800"/>
          </a:xfrm>
        </p:grpSpPr>
        <p:sp>
          <p:nvSpPr>
            <p:cNvPr id="7" name="object 4">
              <a:extLst>
                <a:ext uri="{FF2B5EF4-FFF2-40B4-BE49-F238E27FC236}">
                  <a16:creationId xmlns:a16="http://schemas.microsoft.com/office/drawing/2014/main" id="{9958C774-D8A4-4287-9CB6-7F273369FD62}"/>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9" name="Rectangle 3">
              <a:extLst>
                <a:ext uri="{FF2B5EF4-FFF2-40B4-BE49-F238E27FC236}">
                  <a16:creationId xmlns:a16="http://schemas.microsoft.com/office/drawing/2014/main" id="{20EBC0E8-F51B-47FD-ABC0-01D53864BF5A}"/>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Environmental, Social and Economic Concerns</a:t>
              </a:r>
              <a:endParaRPr lang="en-US" altLang="en-US" sz="4800" kern="0" dirty="0">
                <a:effectLst/>
                <a:latin typeface="Calibri" panose="020F0502020204030204" pitchFamily="34" charset="0"/>
                <a:cs typeface="Calibri" panose="020F0502020204030204" pitchFamily="34" charset="0"/>
              </a:endParaRPr>
            </a:p>
          </p:txBody>
        </p:sp>
      </p:grpSp>
      <p:sp>
        <p:nvSpPr>
          <p:cNvPr id="10" name="Text Box 6">
            <a:extLst>
              <a:ext uri="{FF2B5EF4-FFF2-40B4-BE49-F238E27FC236}">
                <a16:creationId xmlns:a16="http://schemas.microsoft.com/office/drawing/2014/main" id="{D9410E7F-8A82-4310-BDCB-1179F4AAAC80}"/>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Tree>
    <p:custDataLst>
      <p:tags r:id="rId1"/>
    </p:custDataLst>
    <p:extLst>
      <p:ext uri="{BB962C8B-B14F-4D97-AF65-F5344CB8AC3E}">
        <p14:creationId xmlns:p14="http://schemas.microsoft.com/office/powerpoint/2010/main" val="3850900223"/>
      </p:ext>
    </p:extLst>
  </p:cSld>
  <p:clrMapOvr>
    <a:masterClrMapping/>
  </p:clrMapOvr>
  <p:transition advTm="5212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Construction Traffic Control</a:t>
            </a:r>
          </a:p>
        </p:txBody>
      </p:sp>
      <p:sp>
        <p:nvSpPr>
          <p:cNvPr id="7" name="Freeform: Shape 6">
            <a:extLst>
              <a:ext uri="{FF2B5EF4-FFF2-40B4-BE49-F238E27FC236}">
                <a16:creationId xmlns:a16="http://schemas.microsoft.com/office/drawing/2014/main" id="{0DB9E13E-3316-FD29-7811-EAF9A3AF1D27}"/>
              </a:ext>
            </a:extLst>
          </p:cNvPr>
          <p:cNvSpPr/>
          <p:nvPr/>
        </p:nvSpPr>
        <p:spPr>
          <a:xfrm>
            <a:off x="868680" y="1863881"/>
            <a:ext cx="6511632" cy="677330"/>
          </a:xfrm>
          <a:custGeom>
            <a:avLst/>
            <a:gdLst>
              <a:gd name="connsiteX0" fmla="*/ 0 w 5760720"/>
              <a:gd name="connsiteY0" fmla="*/ 112891 h 677330"/>
              <a:gd name="connsiteX1" fmla="*/ 112891 w 5760720"/>
              <a:gd name="connsiteY1" fmla="*/ 0 h 677330"/>
              <a:gd name="connsiteX2" fmla="*/ 5647829 w 5760720"/>
              <a:gd name="connsiteY2" fmla="*/ 0 h 677330"/>
              <a:gd name="connsiteX3" fmla="*/ 5760720 w 5760720"/>
              <a:gd name="connsiteY3" fmla="*/ 112891 h 677330"/>
              <a:gd name="connsiteX4" fmla="*/ 5760720 w 5760720"/>
              <a:gd name="connsiteY4" fmla="*/ 564439 h 677330"/>
              <a:gd name="connsiteX5" fmla="*/ 5647829 w 5760720"/>
              <a:gd name="connsiteY5" fmla="*/ 677330 h 677330"/>
              <a:gd name="connsiteX6" fmla="*/ 112891 w 5760720"/>
              <a:gd name="connsiteY6" fmla="*/ 677330 h 677330"/>
              <a:gd name="connsiteX7" fmla="*/ 0 w 5760720"/>
              <a:gd name="connsiteY7" fmla="*/ 564439 h 677330"/>
              <a:gd name="connsiteX8" fmla="*/ 0 w 5760720"/>
              <a:gd name="connsiteY8" fmla="*/ 112891 h 6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677330">
                <a:moveTo>
                  <a:pt x="0" y="112891"/>
                </a:moveTo>
                <a:cubicBezTo>
                  <a:pt x="0" y="50543"/>
                  <a:pt x="50543" y="0"/>
                  <a:pt x="112891" y="0"/>
                </a:cubicBezTo>
                <a:lnTo>
                  <a:pt x="5647829" y="0"/>
                </a:lnTo>
                <a:cubicBezTo>
                  <a:pt x="5710177" y="0"/>
                  <a:pt x="5760720" y="50543"/>
                  <a:pt x="5760720" y="112891"/>
                </a:cubicBezTo>
                <a:lnTo>
                  <a:pt x="5760720" y="564439"/>
                </a:lnTo>
                <a:cubicBezTo>
                  <a:pt x="5760720" y="626787"/>
                  <a:pt x="5710177" y="677330"/>
                  <a:pt x="5647829" y="677330"/>
                </a:cubicBezTo>
                <a:lnTo>
                  <a:pt x="112891" y="677330"/>
                </a:lnTo>
                <a:cubicBezTo>
                  <a:pt x="50543" y="677330"/>
                  <a:pt x="0" y="626787"/>
                  <a:pt x="0" y="564439"/>
                </a:cubicBezTo>
                <a:lnTo>
                  <a:pt x="0" y="112891"/>
                </a:lnTo>
                <a:close/>
              </a:path>
            </a:pathLst>
          </a:custGeom>
          <a:solidFill>
            <a:srgbClr val="2E6A8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807" tIns="33065" rIns="250807" bIns="33065"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Sidewalk Closures and Sidewalk Detours are Anticipated</a:t>
            </a:r>
          </a:p>
        </p:txBody>
      </p:sp>
      <p:sp>
        <p:nvSpPr>
          <p:cNvPr id="8" name="Freeform: Shape 7">
            <a:extLst>
              <a:ext uri="{FF2B5EF4-FFF2-40B4-BE49-F238E27FC236}">
                <a16:creationId xmlns:a16="http://schemas.microsoft.com/office/drawing/2014/main" id="{C9AD90B9-DA43-1580-6591-D7F3E0C17DC3}"/>
              </a:ext>
            </a:extLst>
          </p:cNvPr>
          <p:cNvSpPr/>
          <p:nvPr/>
        </p:nvSpPr>
        <p:spPr>
          <a:xfrm>
            <a:off x="868680" y="2943293"/>
            <a:ext cx="6367616" cy="677330"/>
          </a:xfrm>
          <a:custGeom>
            <a:avLst/>
            <a:gdLst>
              <a:gd name="connsiteX0" fmla="*/ 0 w 5760720"/>
              <a:gd name="connsiteY0" fmla="*/ 112891 h 677330"/>
              <a:gd name="connsiteX1" fmla="*/ 112891 w 5760720"/>
              <a:gd name="connsiteY1" fmla="*/ 0 h 677330"/>
              <a:gd name="connsiteX2" fmla="*/ 5647829 w 5760720"/>
              <a:gd name="connsiteY2" fmla="*/ 0 h 677330"/>
              <a:gd name="connsiteX3" fmla="*/ 5760720 w 5760720"/>
              <a:gd name="connsiteY3" fmla="*/ 112891 h 677330"/>
              <a:gd name="connsiteX4" fmla="*/ 5760720 w 5760720"/>
              <a:gd name="connsiteY4" fmla="*/ 564439 h 677330"/>
              <a:gd name="connsiteX5" fmla="*/ 5647829 w 5760720"/>
              <a:gd name="connsiteY5" fmla="*/ 677330 h 677330"/>
              <a:gd name="connsiteX6" fmla="*/ 112891 w 5760720"/>
              <a:gd name="connsiteY6" fmla="*/ 677330 h 677330"/>
              <a:gd name="connsiteX7" fmla="*/ 0 w 5760720"/>
              <a:gd name="connsiteY7" fmla="*/ 564439 h 677330"/>
              <a:gd name="connsiteX8" fmla="*/ 0 w 5760720"/>
              <a:gd name="connsiteY8" fmla="*/ 112891 h 6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677330">
                <a:moveTo>
                  <a:pt x="0" y="112891"/>
                </a:moveTo>
                <a:cubicBezTo>
                  <a:pt x="0" y="50543"/>
                  <a:pt x="50543" y="0"/>
                  <a:pt x="112891" y="0"/>
                </a:cubicBezTo>
                <a:lnTo>
                  <a:pt x="5647829" y="0"/>
                </a:lnTo>
                <a:cubicBezTo>
                  <a:pt x="5710177" y="0"/>
                  <a:pt x="5760720" y="50543"/>
                  <a:pt x="5760720" y="112891"/>
                </a:cubicBezTo>
                <a:lnTo>
                  <a:pt x="5760720" y="564439"/>
                </a:lnTo>
                <a:cubicBezTo>
                  <a:pt x="5760720" y="626787"/>
                  <a:pt x="5710177" y="677330"/>
                  <a:pt x="5647829" y="677330"/>
                </a:cubicBezTo>
                <a:lnTo>
                  <a:pt x="112891" y="677330"/>
                </a:lnTo>
                <a:cubicBezTo>
                  <a:pt x="50543" y="677330"/>
                  <a:pt x="0" y="626787"/>
                  <a:pt x="0" y="564439"/>
                </a:cubicBezTo>
                <a:lnTo>
                  <a:pt x="0" y="112891"/>
                </a:lnTo>
                <a:close/>
              </a:path>
            </a:pathLst>
          </a:custGeom>
          <a:solidFill>
            <a:srgbClr val="2E6A8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807" tIns="33065" rIns="250807" bIns="33065"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Partial Lane and </a:t>
            </a:r>
            <a:r>
              <a:rPr lang="en-US" sz="2000" b="1" dirty="0">
                <a:latin typeface="Calibri" panose="020F0502020204030204" pitchFamily="34" charset="0"/>
                <a:cs typeface="Calibri" panose="020F0502020204030204" pitchFamily="34" charset="0"/>
              </a:rPr>
              <a:t>Parking Lane</a:t>
            </a:r>
            <a:r>
              <a:rPr lang="en-US" sz="2000" b="1" kern="1200" dirty="0">
                <a:latin typeface="Calibri" panose="020F0502020204030204" pitchFamily="34" charset="0"/>
                <a:cs typeface="Calibri" panose="020F0502020204030204" pitchFamily="34" charset="0"/>
              </a:rPr>
              <a:t> Closures</a:t>
            </a:r>
            <a:endParaRPr lang="en-US" sz="2000" kern="1200" dirty="0">
              <a:latin typeface="Calibri" panose="020F0502020204030204" pitchFamily="34" charset="0"/>
              <a:cs typeface="Calibri" panose="020F0502020204030204" pitchFamily="34" charset="0"/>
            </a:endParaRPr>
          </a:p>
        </p:txBody>
      </p:sp>
      <p:sp>
        <p:nvSpPr>
          <p:cNvPr id="9" name="Freeform: Shape 8">
            <a:extLst>
              <a:ext uri="{FF2B5EF4-FFF2-40B4-BE49-F238E27FC236}">
                <a16:creationId xmlns:a16="http://schemas.microsoft.com/office/drawing/2014/main" id="{CB558FDA-9C58-219C-EC8F-213C968ABB30}"/>
              </a:ext>
            </a:extLst>
          </p:cNvPr>
          <p:cNvSpPr/>
          <p:nvPr/>
        </p:nvSpPr>
        <p:spPr>
          <a:xfrm>
            <a:off x="868680" y="4022705"/>
            <a:ext cx="6367616" cy="677330"/>
          </a:xfrm>
          <a:custGeom>
            <a:avLst/>
            <a:gdLst>
              <a:gd name="connsiteX0" fmla="*/ 0 w 5760720"/>
              <a:gd name="connsiteY0" fmla="*/ 112891 h 677330"/>
              <a:gd name="connsiteX1" fmla="*/ 112891 w 5760720"/>
              <a:gd name="connsiteY1" fmla="*/ 0 h 677330"/>
              <a:gd name="connsiteX2" fmla="*/ 5647829 w 5760720"/>
              <a:gd name="connsiteY2" fmla="*/ 0 h 677330"/>
              <a:gd name="connsiteX3" fmla="*/ 5760720 w 5760720"/>
              <a:gd name="connsiteY3" fmla="*/ 112891 h 677330"/>
              <a:gd name="connsiteX4" fmla="*/ 5760720 w 5760720"/>
              <a:gd name="connsiteY4" fmla="*/ 564439 h 677330"/>
              <a:gd name="connsiteX5" fmla="*/ 5647829 w 5760720"/>
              <a:gd name="connsiteY5" fmla="*/ 677330 h 677330"/>
              <a:gd name="connsiteX6" fmla="*/ 112891 w 5760720"/>
              <a:gd name="connsiteY6" fmla="*/ 677330 h 677330"/>
              <a:gd name="connsiteX7" fmla="*/ 0 w 5760720"/>
              <a:gd name="connsiteY7" fmla="*/ 564439 h 677330"/>
              <a:gd name="connsiteX8" fmla="*/ 0 w 5760720"/>
              <a:gd name="connsiteY8" fmla="*/ 112891 h 6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677330">
                <a:moveTo>
                  <a:pt x="0" y="112891"/>
                </a:moveTo>
                <a:cubicBezTo>
                  <a:pt x="0" y="50543"/>
                  <a:pt x="50543" y="0"/>
                  <a:pt x="112891" y="0"/>
                </a:cubicBezTo>
                <a:lnTo>
                  <a:pt x="5647829" y="0"/>
                </a:lnTo>
                <a:cubicBezTo>
                  <a:pt x="5710177" y="0"/>
                  <a:pt x="5760720" y="50543"/>
                  <a:pt x="5760720" y="112891"/>
                </a:cubicBezTo>
                <a:lnTo>
                  <a:pt x="5760720" y="564439"/>
                </a:lnTo>
                <a:cubicBezTo>
                  <a:pt x="5760720" y="626787"/>
                  <a:pt x="5710177" y="677330"/>
                  <a:pt x="5647829" y="677330"/>
                </a:cubicBezTo>
                <a:lnTo>
                  <a:pt x="112891" y="677330"/>
                </a:lnTo>
                <a:cubicBezTo>
                  <a:pt x="50543" y="677330"/>
                  <a:pt x="0" y="626787"/>
                  <a:pt x="0" y="564439"/>
                </a:cubicBezTo>
                <a:lnTo>
                  <a:pt x="0" y="112891"/>
                </a:lnTo>
                <a:close/>
              </a:path>
            </a:pathLst>
          </a:custGeom>
          <a:solidFill>
            <a:srgbClr val="2E6A8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807" tIns="33065" rIns="250807" bIns="33065" numCol="1" spcCol="1270" anchor="ctr" anchorCtr="0">
            <a:noAutofit/>
          </a:bodyPr>
          <a:lstStyle/>
          <a:p>
            <a:pPr marL="0" lvl="0" indent="0" algn="l" defTabSz="889000">
              <a:lnSpc>
                <a:spcPct val="90000"/>
              </a:lnSpc>
              <a:spcBef>
                <a:spcPct val="0"/>
              </a:spcBef>
              <a:spcAft>
                <a:spcPct val="35000"/>
              </a:spcAft>
              <a:buNone/>
            </a:pPr>
            <a:r>
              <a:rPr lang="en-US" sz="2000" b="1" dirty="0">
                <a:latin typeface="Calibri" panose="020F0502020204030204" pitchFamily="34" charset="0"/>
                <a:cs typeface="Calibri" panose="020F0502020204030204" pitchFamily="34" charset="0"/>
              </a:rPr>
              <a:t>Full Street Closures are not Anticipated</a:t>
            </a:r>
            <a:endParaRPr lang="en-US" sz="2000" b="1" kern="1200" dirty="0">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457200" y="1828800"/>
            <a:ext cx="8229600" cy="4572000"/>
          </a:xfrm>
          <a:prstGeom prst="rect">
            <a:avLst/>
          </a:prstGeom>
        </p:spPr>
        <p:txBody>
          <a:bodyPr vert="horz" lIns="91440" tIns="91440" rIns="91440" bIns="0" anchor="t" anchorCtr="0">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fontAlgn="auto">
              <a:spcBef>
                <a:spcPts val="0"/>
              </a:spcBef>
              <a:spcAft>
                <a:spcPts val="1200"/>
              </a:spcAft>
              <a:buClr>
                <a:schemeClr val="tx1"/>
              </a:buClr>
              <a:buNone/>
              <a:defRPr/>
            </a:pPr>
            <a:r>
              <a:rPr lang="en-US" altLang="en-US" sz="3200" b="1" dirty="0">
                <a:solidFill>
                  <a:srgbClr val="2E6A8C"/>
                </a:solidFill>
                <a:latin typeface="Calibri" panose="020F0502020204030204" pitchFamily="34" charset="0"/>
                <a:cs typeface="Calibri" panose="020F0502020204030204" pitchFamily="34" charset="0"/>
              </a:rPr>
              <a:t>Landowners adjacent to the project will be contacted individually by SDDOT to schedule a meeting</a:t>
            </a:r>
          </a:p>
          <a:p>
            <a:pPr marL="0" indent="0" fontAlgn="auto">
              <a:spcBef>
                <a:spcPts val="0"/>
              </a:spcBef>
              <a:spcAft>
                <a:spcPts val="0"/>
              </a:spcAft>
              <a:buClr>
                <a:schemeClr val="tx1"/>
              </a:buClr>
              <a:buNone/>
              <a:defRPr/>
            </a:pPr>
            <a:r>
              <a:rPr lang="en-US" altLang="en-US" sz="3200" b="1" dirty="0">
                <a:solidFill>
                  <a:srgbClr val="2E6A8C"/>
                </a:solidFill>
                <a:latin typeface="Calibri" panose="020F0502020204030204" pitchFamily="34" charset="0"/>
                <a:cs typeface="Calibri" panose="020F0502020204030204" pitchFamily="34" charset="0"/>
              </a:rPr>
              <a:t>Discussion Items: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dirty="0">
                <a:solidFill>
                  <a:srgbClr val="2E6A8C"/>
                </a:solidFill>
                <a:latin typeface="Calibri" panose="020F0502020204030204" pitchFamily="34" charset="0"/>
                <a:cs typeface="Calibri" panose="020F0502020204030204" pitchFamily="34" charset="0"/>
              </a:rPr>
              <a:t>Driveway locations/widths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dirty="0">
                <a:solidFill>
                  <a:srgbClr val="2E6A8C"/>
                </a:solidFill>
                <a:latin typeface="Calibri" panose="020F0502020204030204" pitchFamily="34" charset="0"/>
                <a:cs typeface="Calibri" panose="020F0502020204030204" pitchFamily="34" charset="0"/>
              </a:rPr>
              <a:t>Sidewalk and Curb Ramps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dirty="0">
                <a:solidFill>
                  <a:srgbClr val="2E6A8C"/>
                </a:solidFill>
                <a:latin typeface="Calibri" panose="020F0502020204030204" pitchFamily="34" charset="0"/>
                <a:cs typeface="Calibri" panose="020F0502020204030204" pitchFamily="34" charset="0"/>
              </a:rPr>
              <a:t>Fences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dirty="0">
                <a:solidFill>
                  <a:srgbClr val="2E6A8C"/>
                </a:solidFill>
                <a:latin typeface="Calibri" panose="020F0502020204030204" pitchFamily="34" charset="0"/>
                <a:cs typeface="Calibri" panose="020F0502020204030204" pitchFamily="34" charset="0"/>
              </a:rPr>
              <a:t>Trees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dirty="0">
                <a:solidFill>
                  <a:srgbClr val="2E6A8C"/>
                </a:solidFill>
                <a:latin typeface="Calibri" panose="020F0502020204030204" pitchFamily="34" charset="0"/>
                <a:cs typeface="Calibri" panose="020F0502020204030204" pitchFamily="34" charset="0"/>
              </a:rPr>
              <a:t>Temporary Easements or ROW acquisition</a:t>
            </a: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15" name="Group 14">
            <a:extLst>
              <a:ext uri="{FF2B5EF4-FFF2-40B4-BE49-F238E27FC236}">
                <a16:creationId xmlns:a16="http://schemas.microsoft.com/office/drawing/2014/main" id="{86304CFD-3B1F-4937-891C-2626DBA9FE8B}"/>
              </a:ext>
            </a:extLst>
          </p:cNvPr>
          <p:cNvGrpSpPr/>
          <p:nvPr/>
        </p:nvGrpSpPr>
        <p:grpSpPr>
          <a:xfrm>
            <a:off x="0" y="0"/>
            <a:ext cx="9144000" cy="1828800"/>
            <a:chOff x="0" y="0"/>
            <a:chExt cx="9144000" cy="1828800"/>
          </a:xfrm>
        </p:grpSpPr>
        <p:sp>
          <p:nvSpPr>
            <p:cNvPr id="16" name="object 4">
              <a:extLst>
                <a:ext uri="{FF2B5EF4-FFF2-40B4-BE49-F238E27FC236}">
                  <a16:creationId xmlns:a16="http://schemas.microsoft.com/office/drawing/2014/main" id="{6B0E53E7-C02F-4F01-91D4-4741612C6E4F}"/>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17" name="Rectangle 3">
              <a:extLst>
                <a:ext uri="{FF2B5EF4-FFF2-40B4-BE49-F238E27FC236}">
                  <a16:creationId xmlns:a16="http://schemas.microsoft.com/office/drawing/2014/main" id="{FE5BC36D-1E72-408B-BA64-B1C9C13C5C99}"/>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576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Landowner Meetings</a:t>
              </a:r>
              <a:endParaRPr lang="en-US" altLang="en-US" sz="4800" kern="0" dirty="0">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82849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754880"/>
            <a:ext cx="8229600" cy="523220"/>
          </a:xfrm>
          <a:prstGeom prst="rect">
            <a:avLst/>
          </a:prstGeom>
          <a:solidFill>
            <a:srgbClr val="741112"/>
          </a:solidFill>
        </p:spPr>
        <p:txBody>
          <a:bodyPr wrap="square" rtlCol="0">
            <a:spAutoFit/>
          </a:bodyPr>
          <a:lstStyle/>
          <a:p>
            <a:pPr algn="ctr">
              <a:spcBef>
                <a:spcPts val="0"/>
              </a:spcBef>
              <a:spcAft>
                <a:spcPts val="1200"/>
              </a:spcAft>
            </a:pPr>
            <a:r>
              <a:rPr lang="en-US" sz="2800" dirty="0">
                <a:solidFill>
                  <a:srgbClr val="FFFFFF"/>
                </a:solidFill>
                <a:latin typeface="Calibri" panose="020F0502020204030204" pitchFamily="34" charset="0"/>
                <a:cs typeface="Calibri" panose="020F0502020204030204" pitchFamily="34" charset="0"/>
              </a:rPr>
              <a:t>Estimated Cost:  $516,000</a:t>
            </a:r>
          </a:p>
        </p:txBody>
      </p:sp>
      <p:sp>
        <p:nvSpPr>
          <p:cNvPr id="7" name="Rectangle 3"/>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Tentative Project Schedule</a:t>
            </a:r>
          </a:p>
        </p:txBody>
      </p:sp>
      <p:sp>
        <p:nvSpPr>
          <p:cNvPr id="3" name="Rectangle 2">
            <a:extLst>
              <a:ext uri="{FF2B5EF4-FFF2-40B4-BE49-F238E27FC236}">
                <a16:creationId xmlns:a16="http://schemas.microsoft.com/office/drawing/2014/main" id="{45AA24C8-E5B6-4110-BF75-091B5DD305FC}"/>
              </a:ext>
            </a:extLst>
          </p:cNvPr>
          <p:cNvSpPr/>
          <p:nvPr/>
        </p:nvSpPr>
        <p:spPr>
          <a:xfrm>
            <a:off x="2217028" y="1024234"/>
            <a:ext cx="4709944" cy="461665"/>
          </a:xfrm>
          <a:prstGeom prst="rect">
            <a:avLst/>
          </a:prstGeom>
        </p:spPr>
        <p:txBody>
          <a:bodyPr wrap="none" anchor="ctr">
            <a:spAutoFit/>
          </a:bodyPr>
          <a:lstStyle/>
          <a:p>
            <a:pPr algn="ctr" eaLnBrk="1" hangingPunct="1">
              <a:defRPr/>
            </a:pPr>
            <a:r>
              <a:rPr lang="en-US" sz="2400" b="1" dirty="0">
                <a:solidFill>
                  <a:srgbClr val="2E6A8C"/>
                </a:solidFill>
              </a:rPr>
              <a:t>Dependent on Federal Funding</a:t>
            </a:r>
            <a:endParaRPr lang="en-US" altLang="en-US" sz="2400" b="1" kern="0" dirty="0">
              <a:solidFill>
                <a:srgbClr val="2E6A8C"/>
              </a:solidFill>
            </a:endParaRPr>
          </a:p>
        </p:txBody>
      </p:sp>
      <p:grpSp>
        <p:nvGrpSpPr>
          <p:cNvPr id="4" name="Group 3">
            <a:extLst>
              <a:ext uri="{FF2B5EF4-FFF2-40B4-BE49-F238E27FC236}">
                <a16:creationId xmlns:a16="http://schemas.microsoft.com/office/drawing/2014/main" id="{77893E82-BA78-474B-B34D-C1B348739AEB}"/>
              </a:ext>
            </a:extLst>
          </p:cNvPr>
          <p:cNvGrpSpPr/>
          <p:nvPr/>
        </p:nvGrpSpPr>
        <p:grpSpPr>
          <a:xfrm>
            <a:off x="513207" y="2062004"/>
            <a:ext cx="8117586" cy="2733993"/>
            <a:chOff x="512064" y="2719351"/>
            <a:chExt cx="8117586" cy="2733993"/>
          </a:xfrm>
        </p:grpSpPr>
        <p:grpSp>
          <p:nvGrpSpPr>
            <p:cNvPr id="45" name="object 3">
              <a:extLst>
                <a:ext uri="{FF2B5EF4-FFF2-40B4-BE49-F238E27FC236}">
                  <a16:creationId xmlns:a16="http://schemas.microsoft.com/office/drawing/2014/main" id="{EE3AE3B3-161A-46A4-91A6-04C7D1E7C189}"/>
                </a:ext>
              </a:extLst>
            </p:cNvPr>
            <p:cNvGrpSpPr/>
            <p:nvPr/>
          </p:nvGrpSpPr>
          <p:grpSpPr>
            <a:xfrm>
              <a:off x="514350" y="2719351"/>
              <a:ext cx="1905000" cy="2733993"/>
              <a:chOff x="1028700" y="3724201"/>
              <a:chExt cx="3810000" cy="5467985"/>
            </a:xfrm>
          </p:grpSpPr>
          <p:sp>
            <p:nvSpPr>
              <p:cNvPr id="46" name="object 4">
                <a:extLst>
                  <a:ext uri="{FF2B5EF4-FFF2-40B4-BE49-F238E27FC236}">
                    <a16:creationId xmlns:a16="http://schemas.microsoft.com/office/drawing/2014/main" id="{563B54FF-835F-4D49-A774-CFD9312C8771}"/>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47" name="object 5">
                <a:extLst>
                  <a:ext uri="{FF2B5EF4-FFF2-40B4-BE49-F238E27FC236}">
                    <a16:creationId xmlns:a16="http://schemas.microsoft.com/office/drawing/2014/main" id="{6A8A1784-89E3-4528-BF29-4FEBC2CDD7C4}"/>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48" name="object 6">
              <a:extLst>
                <a:ext uri="{FF2B5EF4-FFF2-40B4-BE49-F238E27FC236}">
                  <a16:creationId xmlns:a16="http://schemas.microsoft.com/office/drawing/2014/main" id="{EE3D4C7A-FDD6-49E5-B835-1F4D420BD067}"/>
                </a:ext>
              </a:extLst>
            </p:cNvPr>
            <p:cNvGrpSpPr/>
            <p:nvPr/>
          </p:nvGrpSpPr>
          <p:grpSpPr>
            <a:xfrm>
              <a:off x="2584449" y="2719351"/>
              <a:ext cx="1905000" cy="2733993"/>
              <a:chOff x="5168899" y="3724201"/>
              <a:chExt cx="3810000" cy="5467985"/>
            </a:xfrm>
          </p:grpSpPr>
          <p:sp>
            <p:nvSpPr>
              <p:cNvPr id="49" name="object 7">
                <a:extLst>
                  <a:ext uri="{FF2B5EF4-FFF2-40B4-BE49-F238E27FC236}">
                    <a16:creationId xmlns:a16="http://schemas.microsoft.com/office/drawing/2014/main" id="{71A27931-98E6-4365-9CFF-CE6E12B28BA1}"/>
                  </a:ext>
                </a:extLst>
              </p:cNvPr>
              <p:cNvSpPr/>
              <p:nvPr/>
            </p:nvSpPr>
            <p:spPr>
              <a:xfrm>
                <a:off x="5168899"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0" name="object 8">
                <a:extLst>
                  <a:ext uri="{FF2B5EF4-FFF2-40B4-BE49-F238E27FC236}">
                    <a16:creationId xmlns:a16="http://schemas.microsoft.com/office/drawing/2014/main" id="{0781E10B-A66D-4108-9BD0-446E0DAD852D}"/>
                  </a:ext>
                </a:extLst>
              </p:cNvPr>
              <p:cNvSpPr/>
              <p:nvPr/>
            </p:nvSpPr>
            <p:spPr>
              <a:xfrm>
                <a:off x="67614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51" name="Group 50">
              <a:extLst>
                <a:ext uri="{FF2B5EF4-FFF2-40B4-BE49-F238E27FC236}">
                  <a16:creationId xmlns:a16="http://schemas.microsoft.com/office/drawing/2014/main" id="{280EB312-6081-434F-AFF9-22047C35C8CE}"/>
                </a:ext>
              </a:extLst>
            </p:cNvPr>
            <p:cNvGrpSpPr/>
            <p:nvPr/>
          </p:nvGrpSpPr>
          <p:grpSpPr>
            <a:xfrm>
              <a:off x="4654549" y="2719351"/>
              <a:ext cx="1905000" cy="2733715"/>
              <a:chOff x="9309099" y="3724201"/>
              <a:chExt cx="3810000" cy="5467429"/>
            </a:xfrm>
          </p:grpSpPr>
          <p:sp>
            <p:nvSpPr>
              <p:cNvPr id="52" name="object 10">
                <a:extLst>
                  <a:ext uri="{FF2B5EF4-FFF2-40B4-BE49-F238E27FC236}">
                    <a16:creationId xmlns:a16="http://schemas.microsoft.com/office/drawing/2014/main" id="{C138CA3C-586C-4304-8515-D05B01876D03}"/>
                  </a:ext>
                </a:extLst>
              </p:cNvPr>
              <p:cNvSpPr/>
              <p:nvPr/>
            </p:nvSpPr>
            <p:spPr>
              <a:xfrm>
                <a:off x="9309099"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3" name="object 11">
                <a:extLst>
                  <a:ext uri="{FF2B5EF4-FFF2-40B4-BE49-F238E27FC236}">
                    <a16:creationId xmlns:a16="http://schemas.microsoft.com/office/drawing/2014/main" id="{1BBF0F22-A0ED-4435-9025-D51A40ED5457}"/>
                  </a:ext>
                </a:extLst>
              </p:cNvPr>
              <p:cNvSpPr/>
              <p:nvPr/>
            </p:nvSpPr>
            <p:spPr>
              <a:xfrm>
                <a:off x="109016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54" name="object 12">
              <a:extLst>
                <a:ext uri="{FF2B5EF4-FFF2-40B4-BE49-F238E27FC236}">
                  <a16:creationId xmlns:a16="http://schemas.microsoft.com/office/drawing/2014/main" id="{72FE27F1-4ACB-4906-B000-47CBD666C979}"/>
                </a:ext>
              </a:extLst>
            </p:cNvPr>
            <p:cNvGrpSpPr/>
            <p:nvPr/>
          </p:nvGrpSpPr>
          <p:grpSpPr>
            <a:xfrm>
              <a:off x="6724650" y="2719351"/>
              <a:ext cx="1905000" cy="2733993"/>
              <a:chOff x="13449300" y="3724201"/>
              <a:chExt cx="3810000" cy="5467985"/>
            </a:xfrm>
          </p:grpSpPr>
          <p:sp>
            <p:nvSpPr>
              <p:cNvPr id="55" name="object 13">
                <a:extLst>
                  <a:ext uri="{FF2B5EF4-FFF2-40B4-BE49-F238E27FC236}">
                    <a16:creationId xmlns:a16="http://schemas.microsoft.com/office/drawing/2014/main" id="{7786E258-EEB3-47EA-A7A9-F8DC08488C37}"/>
                  </a:ext>
                </a:extLst>
              </p:cNvPr>
              <p:cNvSpPr/>
              <p:nvPr/>
            </p:nvSpPr>
            <p:spPr>
              <a:xfrm>
                <a:off x="134493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6" name="object 14">
                <a:extLst>
                  <a:ext uri="{FF2B5EF4-FFF2-40B4-BE49-F238E27FC236}">
                    <a16:creationId xmlns:a16="http://schemas.microsoft.com/office/drawing/2014/main" id="{C06AA114-188E-4AA3-ACC4-2BF0E6C41A12}"/>
                  </a:ext>
                </a:extLst>
              </p:cNvPr>
              <p:cNvSpPr/>
              <p:nvPr/>
            </p:nvSpPr>
            <p:spPr>
              <a:xfrm>
                <a:off x="150418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sp>
          <p:nvSpPr>
            <p:cNvPr id="57" name="object 15">
              <a:extLst>
                <a:ext uri="{FF2B5EF4-FFF2-40B4-BE49-F238E27FC236}">
                  <a16:creationId xmlns:a16="http://schemas.microsoft.com/office/drawing/2014/main" id="{0CB232B9-3424-45C2-9523-55271B4DCC93}"/>
                </a:ext>
              </a:extLst>
            </p:cNvPr>
            <p:cNvSpPr txBox="1">
              <a:spLocks/>
            </p:cNvSpPr>
            <p:nvPr/>
          </p:nvSpPr>
          <p:spPr>
            <a:xfrm>
              <a:off x="512064" y="3200400"/>
              <a:ext cx="1901952" cy="1191352"/>
            </a:xfrm>
            <a:prstGeom prst="rect">
              <a:avLst/>
            </a:prstGeom>
          </p:spPr>
          <p:txBody>
            <a:bodyPr vert="horz" wrap="square" lIns="0" tIns="6350" rIns="0" bIns="0" rtlCol="0">
              <a:spAutoFit/>
            </a:bodyPr>
            <a:lstStyle/>
            <a:p>
              <a:pPr algn="ctr">
                <a:spcBef>
                  <a:spcPts val="0"/>
                </a:spcBef>
                <a:spcAft>
                  <a:spcPts val="600"/>
                </a:spcAft>
              </a:pPr>
              <a:r>
                <a:rPr lang="en-US" sz="2400" b="1" spc="-10" dirty="0">
                  <a:solidFill>
                    <a:srgbClr val="FFFFFF"/>
                  </a:solidFill>
                  <a:cs typeface="Calibri"/>
                </a:rPr>
                <a:t>March 2024</a:t>
              </a:r>
              <a:endParaRPr sz="2400" dirty="0">
                <a:cs typeface="Calibri"/>
              </a:endParaRPr>
            </a:p>
            <a:p>
              <a:pPr marL="6350" marR="2540" algn="ctr">
                <a:spcBef>
                  <a:spcPts val="0"/>
                </a:spcBef>
              </a:pPr>
              <a:r>
                <a:rPr lang="en-US" sz="2400" dirty="0">
                  <a:solidFill>
                    <a:srgbClr val="FFFFFF"/>
                  </a:solidFill>
                  <a:cs typeface="Lucida Sans Unicode"/>
                </a:rPr>
                <a:t>Landowner Meetings</a:t>
              </a:r>
            </a:p>
          </p:txBody>
        </p:sp>
        <p:sp>
          <p:nvSpPr>
            <p:cNvPr id="61" name="object 15">
              <a:extLst>
                <a:ext uri="{FF2B5EF4-FFF2-40B4-BE49-F238E27FC236}">
                  <a16:creationId xmlns:a16="http://schemas.microsoft.com/office/drawing/2014/main" id="{FC53B562-6C92-4C7D-B9B3-4F8EB91309F6}"/>
                </a:ext>
              </a:extLst>
            </p:cNvPr>
            <p:cNvSpPr txBox="1">
              <a:spLocks/>
            </p:cNvSpPr>
            <p:nvPr/>
          </p:nvSpPr>
          <p:spPr>
            <a:xfrm>
              <a:off x="2587752" y="3200400"/>
              <a:ext cx="1901952" cy="1191352"/>
            </a:xfrm>
            <a:prstGeom prst="rect">
              <a:avLst/>
            </a:prstGeom>
          </p:spPr>
          <p:txBody>
            <a:bodyPr vert="horz" wrap="square" lIns="0" tIns="6350" rIns="0" bIns="0" rtlCol="0">
              <a:spAutoFit/>
            </a:bodyPr>
            <a:lstStyle/>
            <a:p>
              <a:pPr algn="ctr">
                <a:spcBef>
                  <a:spcPts val="0"/>
                </a:spcBef>
                <a:spcAft>
                  <a:spcPts val="600"/>
                </a:spcAft>
              </a:pPr>
              <a:r>
                <a:rPr lang="en-US" sz="2400" b="1" spc="-10" dirty="0">
                  <a:solidFill>
                    <a:srgbClr val="FFFFFF"/>
                  </a:solidFill>
                  <a:cs typeface="Calibri"/>
                </a:rPr>
                <a:t>Summer 2024</a:t>
              </a:r>
              <a:endParaRPr sz="2400" dirty="0">
                <a:cs typeface="Calibri"/>
              </a:endParaRPr>
            </a:p>
            <a:p>
              <a:pPr marL="6350" marR="2540" algn="ctr">
                <a:spcBef>
                  <a:spcPts val="0"/>
                </a:spcBef>
              </a:pPr>
              <a:r>
                <a:rPr lang="en-US" sz="2400" dirty="0">
                  <a:solidFill>
                    <a:srgbClr val="FFFFFF"/>
                  </a:solidFill>
                  <a:cs typeface="Lucida Sans Unicode"/>
                </a:rPr>
                <a:t>Final Design</a:t>
              </a:r>
            </a:p>
          </p:txBody>
        </p:sp>
        <p:sp>
          <p:nvSpPr>
            <p:cNvPr id="62" name="object 15">
              <a:extLst>
                <a:ext uri="{FF2B5EF4-FFF2-40B4-BE49-F238E27FC236}">
                  <a16:creationId xmlns:a16="http://schemas.microsoft.com/office/drawing/2014/main" id="{446543B5-75ED-4BFD-84BC-1C44D67579B0}"/>
                </a:ext>
              </a:extLst>
            </p:cNvPr>
            <p:cNvSpPr txBox="1">
              <a:spLocks/>
            </p:cNvSpPr>
            <p:nvPr/>
          </p:nvSpPr>
          <p:spPr>
            <a:xfrm>
              <a:off x="4654296" y="3200400"/>
              <a:ext cx="1901952" cy="1114408"/>
            </a:xfrm>
            <a:prstGeom prst="rect">
              <a:avLst/>
            </a:prstGeom>
          </p:spPr>
          <p:txBody>
            <a:bodyPr vert="horz" wrap="square" lIns="0" tIns="6350" rIns="0" bIns="0" rtlCol="0">
              <a:spAutoFit/>
            </a:bodyPr>
            <a:lstStyle/>
            <a:p>
              <a:pPr algn="ctr">
                <a:spcBef>
                  <a:spcPts val="0"/>
                </a:spcBef>
                <a:spcAft>
                  <a:spcPts val="0"/>
                </a:spcAft>
              </a:pPr>
              <a:r>
                <a:rPr lang="en-US" sz="2400" b="1" spc="-10" dirty="0">
                  <a:solidFill>
                    <a:srgbClr val="FFFFFF"/>
                  </a:solidFill>
                  <a:cs typeface="Calibri"/>
                </a:rPr>
                <a:t>2024 - 2025</a:t>
              </a:r>
            </a:p>
            <a:p>
              <a:pPr algn="ctr">
                <a:spcBef>
                  <a:spcPts val="0"/>
                </a:spcBef>
                <a:spcAft>
                  <a:spcPts val="0"/>
                </a:spcAft>
              </a:pPr>
              <a:r>
                <a:rPr lang="en-US" sz="2400" dirty="0">
                  <a:solidFill>
                    <a:srgbClr val="FFFFFF"/>
                  </a:solidFill>
                  <a:cs typeface="Lucida Sans Unicode"/>
                </a:rPr>
                <a:t>ROW Acquisition</a:t>
              </a:r>
            </a:p>
          </p:txBody>
        </p:sp>
        <p:sp>
          <p:nvSpPr>
            <p:cNvPr id="63" name="object 15">
              <a:extLst>
                <a:ext uri="{FF2B5EF4-FFF2-40B4-BE49-F238E27FC236}">
                  <a16:creationId xmlns:a16="http://schemas.microsoft.com/office/drawing/2014/main" id="{06C37CF0-F60D-43E5-B94F-54F798B1A4D3}"/>
                </a:ext>
              </a:extLst>
            </p:cNvPr>
            <p:cNvSpPr txBox="1">
              <a:spLocks/>
            </p:cNvSpPr>
            <p:nvPr/>
          </p:nvSpPr>
          <p:spPr>
            <a:xfrm>
              <a:off x="6720840" y="3200400"/>
              <a:ext cx="1901952" cy="1191352"/>
            </a:xfrm>
            <a:prstGeom prst="rect">
              <a:avLst/>
            </a:prstGeom>
          </p:spPr>
          <p:txBody>
            <a:bodyPr vert="horz" wrap="square" lIns="0" tIns="6350" rIns="0" bIns="0" rtlCol="0">
              <a:spAutoFit/>
            </a:bodyPr>
            <a:lstStyle/>
            <a:p>
              <a:pPr algn="ctr">
                <a:spcBef>
                  <a:spcPts val="0"/>
                </a:spcBef>
                <a:spcAft>
                  <a:spcPts val="0"/>
                </a:spcAft>
              </a:pPr>
              <a:endParaRPr lang="en-US" sz="2400" b="1" spc="-10" dirty="0">
                <a:solidFill>
                  <a:srgbClr val="FFFFFF"/>
                </a:solidFill>
                <a:cs typeface="Calibri"/>
              </a:endParaRPr>
            </a:p>
            <a:p>
              <a:pPr algn="ctr">
                <a:spcBef>
                  <a:spcPts val="0"/>
                </a:spcBef>
                <a:spcAft>
                  <a:spcPts val="600"/>
                </a:spcAft>
              </a:pPr>
              <a:r>
                <a:rPr lang="en-US" sz="2400" b="1" spc="-10" dirty="0">
                  <a:solidFill>
                    <a:srgbClr val="FFFFFF"/>
                  </a:solidFill>
                  <a:cs typeface="Calibri"/>
                </a:rPr>
                <a:t>2027</a:t>
              </a:r>
              <a:endParaRPr sz="2400" dirty="0">
                <a:cs typeface="Calibri"/>
              </a:endParaRPr>
            </a:p>
            <a:p>
              <a:pPr marL="6350" marR="2540" algn="ctr">
                <a:spcBef>
                  <a:spcPts val="0"/>
                </a:spcBef>
              </a:pPr>
              <a:r>
                <a:rPr lang="en-US" sz="2400" dirty="0">
                  <a:solidFill>
                    <a:srgbClr val="FFFFFF"/>
                  </a:solidFill>
                  <a:cs typeface="Lucida Sans Unicode"/>
                </a:rPr>
                <a:t>Construction</a:t>
              </a:r>
            </a:p>
          </p:txBody>
        </p:sp>
      </p:grpSp>
    </p:spTree>
    <p:extLst>
      <p:ext uri="{BB962C8B-B14F-4D97-AF65-F5344CB8AC3E}">
        <p14:creationId xmlns:p14="http://schemas.microsoft.com/office/powerpoint/2010/main" val="1106119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spcBef>
                <a:spcPts val="1800"/>
              </a:spcBef>
              <a:defRPr/>
            </a:pPr>
            <a:r>
              <a:rPr lang="en-US" altLang="en-US" sz="4800" b="1" dirty="0">
                <a:solidFill>
                  <a:srgbClr val="741112"/>
                </a:solidFill>
                <a:effectLst/>
                <a:latin typeface="Calibri" panose="020F0502020204030204" pitchFamily="34" charset="0"/>
                <a:cs typeface="Calibri" panose="020F0502020204030204" pitchFamily="34" charset="0"/>
              </a:rPr>
              <a:t>Purpose of the Meeting</a:t>
            </a:r>
          </a:p>
        </p:txBody>
      </p:sp>
      <p:graphicFrame>
        <p:nvGraphicFramePr>
          <p:cNvPr id="2" name="Diagram 1">
            <a:extLst>
              <a:ext uri="{FF2B5EF4-FFF2-40B4-BE49-F238E27FC236}">
                <a16:creationId xmlns:a16="http://schemas.microsoft.com/office/drawing/2014/main" id="{B56CDF85-7E0D-4B46-8704-F08E15F06CD5}"/>
              </a:ext>
            </a:extLst>
          </p:cNvPr>
          <p:cNvGraphicFramePr/>
          <p:nvPr>
            <p:extLst>
              <p:ext uri="{D42A27DB-BD31-4B8C-83A1-F6EECF244321}">
                <p14:modId xmlns:p14="http://schemas.microsoft.com/office/powerpoint/2010/main" val="3373167584"/>
              </p:ext>
            </p:extLst>
          </p:nvPr>
        </p:nvGraphicFramePr>
        <p:xfrm>
          <a:off x="457200" y="1143000"/>
          <a:ext cx="82296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2973815"/>
      </p:ext>
    </p:extLst>
  </p:cSld>
  <p:clrMapOvr>
    <a:masterClrMapping/>
  </p:clrMapOvr>
  <p:transition advTm="58937"/>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48658-A320-45C1-B19E-9932BB92D370}"/>
              </a:ext>
            </a:extLst>
          </p:cNvPr>
          <p:cNvSpPr txBox="1"/>
          <p:nvPr/>
        </p:nvSpPr>
        <p:spPr>
          <a:xfrm>
            <a:off x="1828800" y="1737360"/>
            <a:ext cx="5486400" cy="369332"/>
          </a:xfrm>
          <a:prstGeom prst="rect">
            <a:avLst/>
          </a:prstGeom>
          <a:solidFill>
            <a:srgbClr val="FDB917"/>
          </a:solidFill>
        </p:spPr>
        <p:txBody>
          <a:bodyPr wrap="square" rtlCol="0" anchor="ctr">
            <a:spAutoFit/>
          </a:bodyPr>
          <a:lstStyle/>
          <a:p>
            <a:pPr algn="ctr"/>
            <a:r>
              <a:rPr lang="en-US" dirty="0">
                <a:solidFill>
                  <a:srgbClr val="741112"/>
                </a:solidFill>
              </a:rPr>
              <a:t>Submit Questions and/or Comments:</a:t>
            </a:r>
          </a:p>
        </p:txBody>
      </p:sp>
      <p:sp>
        <p:nvSpPr>
          <p:cNvPr id="2" name="TextBox 1">
            <a:extLst>
              <a:ext uri="{FF2B5EF4-FFF2-40B4-BE49-F238E27FC236}">
                <a16:creationId xmlns:a16="http://schemas.microsoft.com/office/drawing/2014/main" id="{36F95C21-29D7-46F7-AB83-70F617DEB927}"/>
              </a:ext>
            </a:extLst>
          </p:cNvPr>
          <p:cNvSpPr txBox="1"/>
          <p:nvPr/>
        </p:nvSpPr>
        <p:spPr>
          <a:xfrm>
            <a:off x="0" y="5486400"/>
            <a:ext cx="9144000" cy="1371600"/>
          </a:xfrm>
          <a:prstGeom prst="rect">
            <a:avLst/>
          </a:prstGeom>
          <a:solidFill>
            <a:srgbClr val="741112"/>
          </a:solidFill>
        </p:spPr>
        <p:txBody>
          <a:bodyPr wrap="square" rtlCol="0" anchor="ctr">
            <a:noAutofit/>
          </a:bodyPr>
          <a:lstStyle/>
          <a:p>
            <a:pPr marL="228600" lvl="1" eaLnBrk="0" hangingPunct="0">
              <a:defRPr/>
            </a:pPr>
            <a:r>
              <a:rPr lang="en-US" sz="2400" dirty="0">
                <a:solidFill>
                  <a:srgbClr val="FFFFFF"/>
                </a:solidFill>
                <a:latin typeface="Calibri" panose="020F0502020204030204" pitchFamily="34" charset="0"/>
                <a:cs typeface="Calibri" panose="020F0502020204030204" pitchFamily="34" charset="0"/>
              </a:rPr>
              <a:t>Public Meeting Information can be found at:</a:t>
            </a:r>
          </a:p>
          <a:p>
            <a:r>
              <a:rPr lang="en-US" sz="1800" u="sng" dirty="0">
                <a:solidFill>
                  <a:srgbClr val="0563C1"/>
                </a:solidFill>
                <a:effectLst/>
                <a:latin typeface="Calibri" panose="020F0502020204030204" pitchFamily="34" charset="0"/>
                <a:ea typeface="Aptos" panose="020B0004020202020204" pitchFamily="34" charset="0"/>
                <a:hlinkClick r:id="rId3"/>
              </a:rPr>
              <a:t>https://dot.sd.gov/projects-studies/projects/public-meetings#listItemLink_1971</a:t>
            </a:r>
            <a:r>
              <a:rPr lang="en-US" sz="1800" u="sng" dirty="0">
                <a:solidFill>
                  <a:srgbClr val="0563C1"/>
                </a:solidFill>
                <a:effectLst/>
                <a:latin typeface="Calibri" panose="020F0502020204030204" pitchFamily="34" charset="0"/>
                <a:ea typeface="Aptos" panose="020B0004020202020204" pitchFamily="34" charset="0"/>
              </a:rPr>
              <a:t> </a:t>
            </a:r>
            <a:endParaRPr lang="en-US" sz="2400" dirty="0">
              <a:solidFill>
                <a:srgbClr val="FF0000"/>
              </a:solidFill>
              <a:highlight>
                <a:srgbClr val="FFFF00"/>
              </a:highlight>
            </a:endParaRPr>
          </a:p>
        </p:txBody>
      </p:sp>
      <p:grpSp>
        <p:nvGrpSpPr>
          <p:cNvPr id="11" name="Group 10">
            <a:extLst>
              <a:ext uri="{FF2B5EF4-FFF2-40B4-BE49-F238E27FC236}">
                <a16:creationId xmlns:a16="http://schemas.microsoft.com/office/drawing/2014/main" id="{538915EF-7CC9-48B4-8F6D-3F986781CA7E}"/>
              </a:ext>
            </a:extLst>
          </p:cNvPr>
          <p:cNvGrpSpPr/>
          <p:nvPr/>
        </p:nvGrpSpPr>
        <p:grpSpPr>
          <a:xfrm>
            <a:off x="612648" y="2057400"/>
            <a:ext cx="3657600" cy="3657600"/>
            <a:chOff x="1028700" y="3724201"/>
            <a:chExt cx="3810000" cy="5467985"/>
          </a:xfrm>
        </p:grpSpPr>
        <p:grpSp>
          <p:nvGrpSpPr>
            <p:cNvPr id="12" name="object 3">
              <a:extLst>
                <a:ext uri="{FF2B5EF4-FFF2-40B4-BE49-F238E27FC236}">
                  <a16:creationId xmlns:a16="http://schemas.microsoft.com/office/drawing/2014/main" id="{8C0E8D1E-A23F-4CE0-A8AA-6AC5CE36D407}"/>
                </a:ext>
              </a:extLst>
            </p:cNvPr>
            <p:cNvGrpSpPr/>
            <p:nvPr/>
          </p:nvGrpSpPr>
          <p:grpSpPr>
            <a:xfrm>
              <a:off x="1028700" y="3724201"/>
              <a:ext cx="3810000" cy="5467985"/>
              <a:chOff x="1028700" y="3724201"/>
              <a:chExt cx="3810000" cy="5467985"/>
            </a:xfrm>
          </p:grpSpPr>
          <p:sp>
            <p:nvSpPr>
              <p:cNvPr id="14" name="object 4">
                <a:extLst>
                  <a:ext uri="{FF2B5EF4-FFF2-40B4-BE49-F238E27FC236}">
                    <a16:creationId xmlns:a16="http://schemas.microsoft.com/office/drawing/2014/main" id="{59F5538B-7E68-426D-83CF-B9DFCF5EC491}"/>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a:p>
            </p:txBody>
          </p:sp>
          <p:sp>
            <p:nvSpPr>
              <p:cNvPr id="15" name="object 5">
                <a:extLst>
                  <a:ext uri="{FF2B5EF4-FFF2-40B4-BE49-F238E27FC236}">
                    <a16:creationId xmlns:a16="http://schemas.microsoft.com/office/drawing/2014/main" id="{B71CB651-5AEF-491A-A687-4510B9B5A166}"/>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a:ln w="12700">
                <a:noFill/>
              </a:ln>
            </p:spPr>
            <p:txBody>
              <a:bodyPr wrap="square" lIns="0" tIns="0" rIns="0" bIns="0" rtlCol="0"/>
              <a:lstStyle/>
              <a:p>
                <a:endParaRPr/>
              </a:p>
            </p:txBody>
          </p:sp>
        </p:grpSp>
        <p:sp>
          <p:nvSpPr>
            <p:cNvPr id="13" name="object 15">
              <a:extLst>
                <a:ext uri="{FF2B5EF4-FFF2-40B4-BE49-F238E27FC236}">
                  <a16:creationId xmlns:a16="http://schemas.microsoft.com/office/drawing/2014/main" id="{9C6DC1DC-9D26-4996-9D6A-ADDE2A6700A0}"/>
                </a:ext>
              </a:extLst>
            </p:cNvPr>
            <p:cNvSpPr txBox="1"/>
            <p:nvPr/>
          </p:nvSpPr>
          <p:spPr>
            <a:xfrm>
              <a:off x="1538096" y="4065950"/>
              <a:ext cx="2791460" cy="1491540"/>
            </a:xfrm>
            <a:prstGeom prst="rect">
              <a:avLst/>
            </a:prstGeom>
          </p:spPr>
          <p:txBody>
            <a:bodyPr vert="horz" wrap="square" lIns="0" tIns="12700" rIns="0" bIns="0" rtlCol="0">
              <a:spAutoFit/>
            </a:bodyPr>
            <a:lstStyle/>
            <a:p>
              <a:pPr algn="ctr">
                <a:lnSpc>
                  <a:spcPct val="100000"/>
                </a:lnSpc>
                <a:spcBef>
                  <a:spcPts val="600"/>
                </a:spcBef>
                <a:spcAft>
                  <a:spcPts val="1200"/>
                </a:spcAft>
              </a:pPr>
              <a:r>
                <a:rPr lang="en-US" sz="2600" dirty="0">
                  <a:latin typeface="Calibri" panose="020F0502020204030204" pitchFamily="34" charset="0"/>
                  <a:cs typeface="Calibri" panose="020F0502020204030204" pitchFamily="34" charset="0"/>
                </a:rPr>
                <a:t>by: </a:t>
              </a:r>
              <a:r>
                <a:rPr lang="en-US" sz="3200" b="1" dirty="0">
                  <a:latin typeface="Calibri" panose="020F0502020204030204" pitchFamily="34" charset="0"/>
                  <a:cs typeface="Calibri" panose="020F0502020204030204" pitchFamily="34" charset="0"/>
                </a:rPr>
                <a:t>Tuesday March 26, 2024</a:t>
              </a:r>
              <a:endParaRPr sz="3200" b="1"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DAB935D5-3525-4C6F-94D3-5047605A4668}"/>
              </a:ext>
            </a:extLst>
          </p:cNvPr>
          <p:cNvGrpSpPr/>
          <p:nvPr/>
        </p:nvGrpSpPr>
        <p:grpSpPr>
          <a:xfrm>
            <a:off x="4873752" y="2057400"/>
            <a:ext cx="3657600" cy="3657600"/>
            <a:chOff x="1028700" y="3724201"/>
            <a:chExt cx="3810000" cy="5467985"/>
          </a:xfrm>
        </p:grpSpPr>
        <p:grpSp>
          <p:nvGrpSpPr>
            <p:cNvPr id="17" name="object 3">
              <a:extLst>
                <a:ext uri="{FF2B5EF4-FFF2-40B4-BE49-F238E27FC236}">
                  <a16:creationId xmlns:a16="http://schemas.microsoft.com/office/drawing/2014/main" id="{AEF7247A-0745-4FA6-A1AC-DE0839C11F51}"/>
                </a:ext>
              </a:extLst>
            </p:cNvPr>
            <p:cNvGrpSpPr/>
            <p:nvPr/>
          </p:nvGrpSpPr>
          <p:grpSpPr>
            <a:xfrm>
              <a:off x="1028700" y="3724201"/>
              <a:ext cx="3810000" cy="5467985"/>
              <a:chOff x="1028700" y="3724201"/>
              <a:chExt cx="3810000" cy="5467985"/>
            </a:xfrm>
          </p:grpSpPr>
          <p:sp>
            <p:nvSpPr>
              <p:cNvPr id="19" name="object 4">
                <a:extLst>
                  <a:ext uri="{FF2B5EF4-FFF2-40B4-BE49-F238E27FC236}">
                    <a16:creationId xmlns:a16="http://schemas.microsoft.com/office/drawing/2014/main" id="{0FFC8788-4301-4F55-949F-60D3FD0895A3}"/>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a:p>
            </p:txBody>
          </p:sp>
          <p:sp>
            <p:nvSpPr>
              <p:cNvPr id="20" name="object 5">
                <a:extLst>
                  <a:ext uri="{FF2B5EF4-FFF2-40B4-BE49-F238E27FC236}">
                    <a16:creationId xmlns:a16="http://schemas.microsoft.com/office/drawing/2014/main" id="{D7191465-3497-4BF2-BD9D-8F378D49710E}"/>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a:ln w="12700">
                <a:noFill/>
              </a:ln>
            </p:spPr>
            <p:txBody>
              <a:bodyPr wrap="square" lIns="0" tIns="0" rIns="0" bIns="0" rtlCol="0"/>
              <a:lstStyle/>
              <a:p>
                <a:endParaRPr/>
              </a:p>
            </p:txBody>
          </p:sp>
        </p:grpSp>
        <p:sp>
          <p:nvSpPr>
            <p:cNvPr id="18" name="object 15">
              <a:extLst>
                <a:ext uri="{FF2B5EF4-FFF2-40B4-BE49-F238E27FC236}">
                  <a16:creationId xmlns:a16="http://schemas.microsoft.com/office/drawing/2014/main" id="{D8128A9A-41A9-4EC7-94C5-515C4C8E96D7}"/>
                </a:ext>
              </a:extLst>
            </p:cNvPr>
            <p:cNvSpPr txBox="1"/>
            <p:nvPr/>
          </p:nvSpPr>
          <p:spPr>
            <a:xfrm>
              <a:off x="1538096" y="4065950"/>
              <a:ext cx="3001704" cy="3316664"/>
            </a:xfrm>
            <a:prstGeom prst="rect">
              <a:avLst/>
            </a:prstGeom>
          </p:spPr>
          <p:txBody>
            <a:bodyPr vert="horz" wrap="square" lIns="0" tIns="12700" rIns="0" bIns="0" rtlCol="0">
              <a:spAutoFit/>
            </a:bodyPr>
            <a:lstStyle/>
            <a:p>
              <a:pPr algn="ctr">
                <a:lnSpc>
                  <a:spcPct val="100000"/>
                </a:lnSpc>
                <a:spcBef>
                  <a:spcPts val="600"/>
                </a:spcBef>
                <a:spcAft>
                  <a:spcPts val="1200"/>
                </a:spcAft>
              </a:pPr>
              <a:r>
                <a:rPr lang="en-US" sz="2600" dirty="0">
                  <a:latin typeface="Calibri" panose="020F0502020204030204" pitchFamily="34" charset="0"/>
                  <a:cs typeface="Calibri" panose="020F0502020204030204" pitchFamily="34" charset="0"/>
                </a:rPr>
                <a:t>to:</a:t>
              </a:r>
              <a:endParaRPr lang="en-US" dirty="0">
                <a:latin typeface="Calibri" panose="020F0502020204030204" pitchFamily="34" charset="0"/>
                <a:cs typeface="Calibri" panose="020F0502020204030204" pitchFamily="34" charset="0"/>
              </a:endParaRPr>
            </a:p>
            <a:p>
              <a:pPr>
                <a:lnSpc>
                  <a:spcPct val="100000"/>
                </a:lnSpc>
                <a:spcBef>
                  <a:spcPts val="100"/>
                </a:spcBef>
              </a:pPr>
              <a:r>
                <a:rPr lang="en-US" sz="2600" dirty="0">
                  <a:latin typeface="Calibri" panose="020F0502020204030204" pitchFamily="34" charset="0"/>
                  <a:cs typeface="Calibri" panose="020F0502020204030204" pitchFamily="34" charset="0"/>
                </a:rPr>
                <a:t>Richard Sudmeier</a:t>
              </a:r>
            </a:p>
            <a:p>
              <a:pPr>
                <a:lnSpc>
                  <a:spcPct val="100000"/>
                </a:lnSpc>
                <a:spcBef>
                  <a:spcPts val="100"/>
                </a:spcBef>
              </a:pPr>
              <a:r>
                <a:rPr lang="en-US" sz="2600" dirty="0">
                  <a:latin typeface="Calibri" panose="020F0502020204030204" pitchFamily="34" charset="0"/>
                  <a:cs typeface="Calibri" panose="020F0502020204030204" pitchFamily="34" charset="0"/>
                </a:rPr>
                <a:t>FMG Engineering</a:t>
              </a:r>
            </a:p>
            <a:p>
              <a:pPr>
                <a:lnSpc>
                  <a:spcPct val="100000"/>
                </a:lnSpc>
                <a:spcBef>
                  <a:spcPts val="100"/>
                </a:spcBef>
              </a:pPr>
              <a:r>
                <a:rPr lang="en-US" sz="2600" dirty="0">
                  <a:latin typeface="Calibri" panose="020F0502020204030204" pitchFamily="34" charset="0"/>
                  <a:cs typeface="Calibri" panose="020F0502020204030204" pitchFamily="34" charset="0"/>
                </a:rPr>
                <a:t>3700 Sturgis Rd.</a:t>
              </a:r>
            </a:p>
            <a:p>
              <a:pPr>
                <a:lnSpc>
                  <a:spcPct val="100000"/>
                </a:lnSpc>
                <a:spcBef>
                  <a:spcPts val="100"/>
                </a:spcBef>
              </a:pPr>
              <a:r>
                <a:rPr lang="en-US" sz="2600" dirty="0">
                  <a:latin typeface="Calibri" panose="020F0502020204030204" pitchFamily="34" charset="0"/>
                  <a:cs typeface="Calibri" panose="020F0502020204030204" pitchFamily="34" charset="0"/>
                </a:rPr>
                <a:t>Rapid City, SD 57702</a:t>
              </a:r>
            </a:p>
          </p:txBody>
        </p:sp>
      </p:grpSp>
      <p:sp>
        <p:nvSpPr>
          <p:cNvPr id="21" name="Rectangle 3">
            <a:extLst>
              <a:ext uri="{FF2B5EF4-FFF2-40B4-BE49-F238E27FC236}">
                <a16:creationId xmlns:a16="http://schemas.microsoft.com/office/drawing/2014/main" id="{0CD29DFC-C00E-4564-822A-CFAA2B7B3C56}"/>
              </a:ext>
            </a:extLst>
          </p:cNvPr>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Public Input</a:t>
            </a:r>
          </a:p>
        </p:txBody>
      </p:sp>
      <p:pic>
        <p:nvPicPr>
          <p:cNvPr id="22" name="object 15">
            <a:extLst>
              <a:ext uri="{FF2B5EF4-FFF2-40B4-BE49-F238E27FC236}">
                <a16:creationId xmlns:a16="http://schemas.microsoft.com/office/drawing/2014/main" id="{F4E832B8-C908-4C9A-A754-7296F145381C}"/>
              </a:ext>
            </a:extLst>
          </p:cNvPr>
          <p:cNvPicPr/>
          <p:nvPr/>
        </p:nvPicPr>
        <p:blipFill>
          <a:blip r:embed="rId4" cstate="print"/>
          <a:stretch>
            <a:fillRect/>
          </a:stretch>
        </p:blipFill>
        <p:spPr>
          <a:xfrm>
            <a:off x="8119872" y="5943600"/>
            <a:ext cx="795528" cy="685800"/>
          </a:xfrm>
          <a:prstGeom prst="rect">
            <a:avLst/>
          </a:prstGeom>
        </p:spPr>
      </p:pic>
      <p:sp>
        <p:nvSpPr>
          <p:cNvPr id="4" name="TextBox 3">
            <a:extLst>
              <a:ext uri="{FF2B5EF4-FFF2-40B4-BE49-F238E27FC236}">
                <a16:creationId xmlns:a16="http://schemas.microsoft.com/office/drawing/2014/main" id="{5F074048-1811-4DFF-8DD9-1605DC56ABA0}"/>
              </a:ext>
            </a:extLst>
          </p:cNvPr>
          <p:cNvSpPr txBox="1"/>
          <p:nvPr/>
        </p:nvSpPr>
        <p:spPr>
          <a:xfrm>
            <a:off x="4873752" y="4572000"/>
            <a:ext cx="3657600" cy="369332"/>
          </a:xfrm>
          <a:prstGeom prst="rect">
            <a:avLst/>
          </a:prstGeom>
          <a:noFill/>
        </p:spPr>
        <p:txBody>
          <a:bodyPr wrap="square" rtlCol="0">
            <a:spAutoFit/>
          </a:bodyPr>
          <a:lstStyle/>
          <a:p>
            <a:r>
              <a:rPr lang="en-US" dirty="0"/>
              <a:t>rsudmeier@fmgengineering.com</a:t>
            </a:r>
          </a:p>
        </p:txBody>
      </p:sp>
      <p:pic>
        <p:nvPicPr>
          <p:cNvPr id="6" name="Picture 5" descr="A qr code with black dots&#10;&#10;Description automatically generated">
            <a:extLst>
              <a:ext uri="{FF2B5EF4-FFF2-40B4-BE49-F238E27FC236}">
                <a16:creationId xmlns:a16="http://schemas.microsoft.com/office/drawing/2014/main" id="{E3DC0CEB-A2B8-B04B-2E8D-552C710EA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3394171"/>
            <a:ext cx="2196244" cy="2196244"/>
          </a:xfrm>
          <a:prstGeom prst="rect">
            <a:avLst/>
          </a:prstGeom>
        </p:spPr>
      </p:pic>
    </p:spTree>
    <p:extLst>
      <p:ext uri="{BB962C8B-B14F-4D97-AF65-F5344CB8AC3E}">
        <p14:creationId xmlns:p14="http://schemas.microsoft.com/office/powerpoint/2010/main" val="6137764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DD1E8C-73C3-0669-E2E3-0614AED06315}"/>
              </a:ext>
            </a:extLst>
          </p:cNvPr>
          <p:cNvPicPr>
            <a:picLocks noChangeAspect="1"/>
          </p:cNvPicPr>
          <p:nvPr/>
        </p:nvPicPr>
        <p:blipFill>
          <a:blip r:embed="rId3"/>
          <a:stretch>
            <a:fillRect/>
          </a:stretch>
        </p:blipFill>
        <p:spPr>
          <a:xfrm>
            <a:off x="0" y="964672"/>
            <a:ext cx="9144000" cy="5922557"/>
          </a:xfrm>
          <a:prstGeom prst="rect">
            <a:avLst/>
          </a:prstGeom>
        </p:spPr>
      </p:pic>
      <p:sp>
        <p:nvSpPr>
          <p:cNvPr id="14" name="Rectangle 3"/>
          <p:cNvSpPr txBox="1">
            <a:spLocks noChangeArrowheads="1"/>
          </p:cNvSpPr>
          <p:nvPr/>
        </p:nvSpPr>
        <p:spPr bwMode="auto">
          <a:xfrm>
            <a:off x="457200" y="79432"/>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Project Limits</a:t>
            </a:r>
          </a:p>
        </p:txBody>
      </p:sp>
      <p:sp>
        <p:nvSpPr>
          <p:cNvPr id="10" name="Text Box 10">
            <a:extLst>
              <a:ext uri="{FF2B5EF4-FFF2-40B4-BE49-F238E27FC236}">
                <a16:creationId xmlns:a16="http://schemas.microsoft.com/office/drawing/2014/main" id="{2DD3DDCC-5B1A-4964-8068-352AAC7AF71A}"/>
              </a:ext>
            </a:extLst>
          </p:cNvPr>
          <p:cNvSpPr txBox="1"/>
          <p:nvPr/>
        </p:nvSpPr>
        <p:spPr>
          <a:xfrm>
            <a:off x="1158711" y="4810777"/>
            <a:ext cx="1009650" cy="6673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Begin Project</a:t>
            </a:r>
          </a:p>
        </p:txBody>
      </p:sp>
      <p:sp>
        <p:nvSpPr>
          <p:cNvPr id="11" name="Text Box 16">
            <a:extLst>
              <a:ext uri="{FF2B5EF4-FFF2-40B4-BE49-F238E27FC236}">
                <a16:creationId xmlns:a16="http://schemas.microsoft.com/office/drawing/2014/main" id="{316B98C7-F657-49F2-8EC8-BA5D1168C6F3}"/>
              </a:ext>
            </a:extLst>
          </p:cNvPr>
          <p:cNvSpPr txBox="1"/>
          <p:nvPr/>
        </p:nvSpPr>
        <p:spPr>
          <a:xfrm>
            <a:off x="6450083" y="4021193"/>
            <a:ext cx="1038225" cy="6635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End Project</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5" name="Text Box 15">
            <a:extLst>
              <a:ext uri="{FF2B5EF4-FFF2-40B4-BE49-F238E27FC236}">
                <a16:creationId xmlns:a16="http://schemas.microsoft.com/office/drawing/2014/main" id="{0DA2C646-8F8A-41D0-A4CD-036CDE95081E}"/>
              </a:ext>
            </a:extLst>
          </p:cNvPr>
          <p:cNvSpPr txBox="1"/>
          <p:nvPr/>
        </p:nvSpPr>
        <p:spPr>
          <a:xfrm>
            <a:off x="2600065" y="4998737"/>
            <a:ext cx="2257425" cy="4794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b="1" dirty="0">
                <a:ln>
                  <a:noFill/>
                </a:ln>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City of Pollock</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6" name="Text Box 14">
            <a:extLst>
              <a:ext uri="{FF2B5EF4-FFF2-40B4-BE49-F238E27FC236}">
                <a16:creationId xmlns:a16="http://schemas.microsoft.com/office/drawing/2014/main" id="{5B8AC586-DBC6-4D4E-BB96-30310D98DB91}"/>
              </a:ext>
            </a:extLst>
          </p:cNvPr>
          <p:cNvSpPr txBox="1"/>
          <p:nvPr/>
        </p:nvSpPr>
        <p:spPr>
          <a:xfrm rot="4002116">
            <a:off x="2163332" y="3393229"/>
            <a:ext cx="777250" cy="3448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D Ave</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7" name="Text Box 13">
            <a:extLst>
              <a:ext uri="{FF2B5EF4-FFF2-40B4-BE49-F238E27FC236}">
                <a16:creationId xmlns:a16="http://schemas.microsoft.com/office/drawing/2014/main" id="{3558E5FF-4CBE-4773-94FA-AAA671CAC5BC}"/>
              </a:ext>
            </a:extLst>
          </p:cNvPr>
          <p:cNvSpPr txBox="1"/>
          <p:nvPr/>
        </p:nvSpPr>
        <p:spPr>
          <a:xfrm rot="20384831">
            <a:off x="4985921" y="4297333"/>
            <a:ext cx="1144270" cy="3702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Park St</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8" name="Text Box 12">
            <a:extLst>
              <a:ext uri="{FF2B5EF4-FFF2-40B4-BE49-F238E27FC236}">
                <a16:creationId xmlns:a16="http://schemas.microsoft.com/office/drawing/2014/main" id="{CECF6602-10C3-420B-858A-358A08AC33E7}"/>
              </a:ext>
            </a:extLst>
          </p:cNvPr>
          <p:cNvSpPr txBox="1"/>
          <p:nvPr/>
        </p:nvSpPr>
        <p:spPr>
          <a:xfrm rot="20332894">
            <a:off x="2271754" y="4438575"/>
            <a:ext cx="1112520" cy="38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Oahe St</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cxnSp>
        <p:nvCxnSpPr>
          <p:cNvPr id="21" name="Straight Arrow Connector 20">
            <a:extLst>
              <a:ext uri="{FF2B5EF4-FFF2-40B4-BE49-F238E27FC236}">
                <a16:creationId xmlns:a16="http://schemas.microsoft.com/office/drawing/2014/main" id="{CB52D1AF-A8BE-4810-A59B-70AEB930621E}"/>
              </a:ext>
            </a:extLst>
          </p:cNvPr>
          <p:cNvCxnSpPr>
            <a:cxnSpLocks/>
          </p:cNvCxnSpPr>
          <p:nvPr/>
        </p:nvCxnSpPr>
        <p:spPr>
          <a:xfrm flipV="1">
            <a:off x="6730548" y="4726038"/>
            <a:ext cx="0" cy="568460"/>
          </a:xfrm>
          <a:prstGeom prst="straightConnector1">
            <a:avLst/>
          </a:prstGeom>
          <a:ln w="25400">
            <a:solidFill>
              <a:srgbClr val="741112"/>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BC291B0-1F4D-463A-9D98-A0ED7CC3BD25}"/>
              </a:ext>
            </a:extLst>
          </p:cNvPr>
          <p:cNvCxnSpPr>
            <a:cxnSpLocks/>
          </p:cNvCxnSpPr>
          <p:nvPr/>
        </p:nvCxnSpPr>
        <p:spPr>
          <a:xfrm flipV="1">
            <a:off x="1695279" y="5474352"/>
            <a:ext cx="0" cy="568460"/>
          </a:xfrm>
          <a:prstGeom prst="straightConnector1">
            <a:avLst/>
          </a:prstGeom>
          <a:ln w="25400">
            <a:solidFill>
              <a:srgbClr val="741112"/>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3" name="Text Box 12">
            <a:extLst>
              <a:ext uri="{FF2B5EF4-FFF2-40B4-BE49-F238E27FC236}">
                <a16:creationId xmlns:a16="http://schemas.microsoft.com/office/drawing/2014/main" id="{7AD9AD03-3926-49D4-A60F-9A744AC62130}"/>
              </a:ext>
            </a:extLst>
          </p:cNvPr>
          <p:cNvSpPr txBox="1"/>
          <p:nvPr/>
        </p:nvSpPr>
        <p:spPr>
          <a:xfrm>
            <a:off x="6824754" y="5222531"/>
            <a:ext cx="1112520" cy="38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SD Hwy 10</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4" name="Text Box 12">
            <a:extLst>
              <a:ext uri="{FF2B5EF4-FFF2-40B4-BE49-F238E27FC236}">
                <a16:creationId xmlns:a16="http://schemas.microsoft.com/office/drawing/2014/main" id="{AF694F33-8436-6FA0-561C-EA780E7186B8}"/>
              </a:ext>
            </a:extLst>
          </p:cNvPr>
          <p:cNvSpPr txBox="1"/>
          <p:nvPr/>
        </p:nvSpPr>
        <p:spPr>
          <a:xfrm>
            <a:off x="181568" y="5850724"/>
            <a:ext cx="1332144" cy="38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SD Hwy 1804</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5" name="Text Box 12">
            <a:extLst>
              <a:ext uri="{FF2B5EF4-FFF2-40B4-BE49-F238E27FC236}">
                <a16:creationId xmlns:a16="http://schemas.microsoft.com/office/drawing/2014/main" id="{EDE073FA-FC19-E4AB-EFE5-CA5B14BA5858}"/>
              </a:ext>
            </a:extLst>
          </p:cNvPr>
          <p:cNvSpPr txBox="1"/>
          <p:nvPr/>
        </p:nvSpPr>
        <p:spPr>
          <a:xfrm rot="4036451">
            <a:off x="3588720" y="3045294"/>
            <a:ext cx="1332144" cy="38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SD Hwy 1804</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6" name="Text Box 16">
            <a:extLst>
              <a:ext uri="{FF2B5EF4-FFF2-40B4-BE49-F238E27FC236}">
                <a16:creationId xmlns:a16="http://schemas.microsoft.com/office/drawing/2014/main" id="{6C0B849B-7C69-7F86-664A-3FE17415FC54}"/>
              </a:ext>
            </a:extLst>
          </p:cNvPr>
          <p:cNvSpPr txBox="1"/>
          <p:nvPr/>
        </p:nvSpPr>
        <p:spPr>
          <a:xfrm>
            <a:off x="4463988" y="1988840"/>
            <a:ext cx="1038225" cy="6635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End Project</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cxnSp>
        <p:nvCxnSpPr>
          <p:cNvPr id="27" name="Straight Arrow Connector 26">
            <a:extLst>
              <a:ext uri="{FF2B5EF4-FFF2-40B4-BE49-F238E27FC236}">
                <a16:creationId xmlns:a16="http://schemas.microsoft.com/office/drawing/2014/main" id="{0D32C102-CA9D-1332-5B8D-1EB442037BCC}"/>
              </a:ext>
            </a:extLst>
          </p:cNvPr>
          <p:cNvCxnSpPr>
            <a:cxnSpLocks/>
          </p:cNvCxnSpPr>
          <p:nvPr/>
        </p:nvCxnSpPr>
        <p:spPr>
          <a:xfrm flipV="1">
            <a:off x="3898516" y="2195853"/>
            <a:ext cx="565472" cy="61144"/>
          </a:xfrm>
          <a:prstGeom prst="straightConnector1">
            <a:avLst/>
          </a:prstGeom>
          <a:ln w="25400">
            <a:solidFill>
              <a:srgbClr val="741112"/>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2" name="Text Box 14">
            <a:extLst>
              <a:ext uri="{FF2B5EF4-FFF2-40B4-BE49-F238E27FC236}">
                <a16:creationId xmlns:a16="http://schemas.microsoft.com/office/drawing/2014/main" id="{E0B17B42-F2D0-733A-F4FE-9F44D5379EB1}"/>
              </a:ext>
            </a:extLst>
          </p:cNvPr>
          <p:cNvSpPr txBox="1"/>
          <p:nvPr/>
        </p:nvSpPr>
        <p:spPr>
          <a:xfrm rot="4002116">
            <a:off x="1364646" y="3755453"/>
            <a:ext cx="777250" cy="3448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E Ave</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33" name="Text Box 14">
            <a:extLst>
              <a:ext uri="{FF2B5EF4-FFF2-40B4-BE49-F238E27FC236}">
                <a16:creationId xmlns:a16="http://schemas.microsoft.com/office/drawing/2014/main" id="{599E499E-C70C-E9E2-0209-A0471E6373CC}"/>
              </a:ext>
            </a:extLst>
          </p:cNvPr>
          <p:cNvSpPr txBox="1"/>
          <p:nvPr/>
        </p:nvSpPr>
        <p:spPr>
          <a:xfrm rot="4002116">
            <a:off x="2953529" y="3164423"/>
            <a:ext cx="777250" cy="3448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C Ave</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pic>
        <p:nvPicPr>
          <p:cNvPr id="3" name="Picture 2" descr="Logo&#10;&#10;Description automatically generated">
            <a:extLst>
              <a:ext uri="{FF2B5EF4-FFF2-40B4-BE49-F238E27FC236}">
                <a16:creationId xmlns:a16="http://schemas.microsoft.com/office/drawing/2014/main" id="{2B0935ED-B674-BBBE-C882-62B1347C3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6396" y="5985284"/>
            <a:ext cx="804545" cy="694690"/>
          </a:xfrm>
          <a:prstGeom prst="rect">
            <a:avLst/>
          </a:prstGeom>
        </p:spPr>
      </p:pic>
    </p:spTree>
    <p:extLst>
      <p:ext uri="{BB962C8B-B14F-4D97-AF65-F5344CB8AC3E}">
        <p14:creationId xmlns:p14="http://schemas.microsoft.com/office/powerpoint/2010/main" val="1942777130"/>
      </p:ext>
    </p:extLst>
  </p:cSld>
  <p:clrMapOvr>
    <a:masterClrMapping/>
  </p:clrMapOvr>
  <p:transition advTm="1664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mall garden in a small town&#10;&#10;Description automatically generated with medium confidence">
            <a:extLst>
              <a:ext uri="{FF2B5EF4-FFF2-40B4-BE49-F238E27FC236}">
                <a16:creationId xmlns:a16="http://schemas.microsoft.com/office/drawing/2014/main" id="{8436AE5F-26CC-79DF-0ED5-73D9246C419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7500"/>
                    </a14:imgEffect>
                    <a14:imgEffect>
                      <a14:saturation sat="50000"/>
                    </a14:imgEffect>
                  </a14:imgLayer>
                </a14:imgProps>
              </a:ext>
              <a:ext uri="{28A0092B-C50C-407E-A947-70E740481C1C}">
                <a14:useLocalDpi xmlns:a14="http://schemas.microsoft.com/office/drawing/2010/main" val="0"/>
              </a:ext>
            </a:extLst>
          </a:blip>
          <a:srcRect l="-126" t="40823" r="126" b="27552"/>
          <a:stretch/>
        </p:blipFill>
        <p:spPr>
          <a:xfrm>
            <a:off x="-13277" y="4684429"/>
            <a:ext cx="9144000" cy="2168860"/>
          </a:xfrm>
          <a:prstGeom prst="rect">
            <a:avLst/>
          </a:prstGeom>
        </p:spPr>
      </p:pic>
      <p:sp>
        <p:nvSpPr>
          <p:cNvPr id="12" name="Freeform: Shape 11">
            <a:extLst>
              <a:ext uri="{FF2B5EF4-FFF2-40B4-BE49-F238E27FC236}">
                <a16:creationId xmlns:a16="http://schemas.microsoft.com/office/drawing/2014/main" id="{13F53345-9678-6A1F-93BF-0F2004193C9B}"/>
              </a:ext>
            </a:extLst>
          </p:cNvPr>
          <p:cNvSpPr/>
          <p:nvPr/>
        </p:nvSpPr>
        <p:spPr>
          <a:xfrm>
            <a:off x="1655676" y="1158181"/>
            <a:ext cx="5760720" cy="880529"/>
          </a:xfrm>
          <a:custGeom>
            <a:avLst/>
            <a:gdLst>
              <a:gd name="connsiteX0" fmla="*/ 0 w 5760720"/>
              <a:gd name="connsiteY0" fmla="*/ 146758 h 880529"/>
              <a:gd name="connsiteX1" fmla="*/ 146758 w 5760720"/>
              <a:gd name="connsiteY1" fmla="*/ 0 h 880529"/>
              <a:gd name="connsiteX2" fmla="*/ 5613962 w 5760720"/>
              <a:gd name="connsiteY2" fmla="*/ 0 h 880529"/>
              <a:gd name="connsiteX3" fmla="*/ 5760720 w 5760720"/>
              <a:gd name="connsiteY3" fmla="*/ 146758 h 880529"/>
              <a:gd name="connsiteX4" fmla="*/ 5760720 w 5760720"/>
              <a:gd name="connsiteY4" fmla="*/ 733771 h 880529"/>
              <a:gd name="connsiteX5" fmla="*/ 5613962 w 5760720"/>
              <a:gd name="connsiteY5" fmla="*/ 880529 h 880529"/>
              <a:gd name="connsiteX6" fmla="*/ 146758 w 5760720"/>
              <a:gd name="connsiteY6" fmla="*/ 880529 h 880529"/>
              <a:gd name="connsiteX7" fmla="*/ 0 w 5760720"/>
              <a:gd name="connsiteY7" fmla="*/ 733771 h 880529"/>
              <a:gd name="connsiteX8" fmla="*/ 0 w 5760720"/>
              <a:gd name="connsiteY8" fmla="*/ 146758 h 88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880529">
                <a:moveTo>
                  <a:pt x="0" y="146758"/>
                </a:moveTo>
                <a:cubicBezTo>
                  <a:pt x="0" y="65706"/>
                  <a:pt x="65706" y="0"/>
                  <a:pt x="146758" y="0"/>
                </a:cubicBezTo>
                <a:lnTo>
                  <a:pt x="5613962" y="0"/>
                </a:lnTo>
                <a:cubicBezTo>
                  <a:pt x="5695014" y="0"/>
                  <a:pt x="5760720" y="65706"/>
                  <a:pt x="5760720" y="146758"/>
                </a:cubicBezTo>
                <a:lnTo>
                  <a:pt x="5760720" y="733771"/>
                </a:lnTo>
                <a:cubicBezTo>
                  <a:pt x="5760720" y="814823"/>
                  <a:pt x="5695014" y="880529"/>
                  <a:pt x="5613962" y="880529"/>
                </a:cubicBezTo>
                <a:lnTo>
                  <a:pt x="146758" y="880529"/>
                </a:lnTo>
                <a:cubicBezTo>
                  <a:pt x="65706" y="880529"/>
                  <a:pt x="0" y="814823"/>
                  <a:pt x="0" y="733771"/>
                </a:cubicBezTo>
                <a:lnTo>
                  <a:pt x="0" y="146758"/>
                </a:lnTo>
                <a:close/>
              </a:path>
            </a:pathLst>
          </a:custGeom>
          <a:solidFill>
            <a:srgbClr val="2E6A8C"/>
          </a:solidFill>
          <a:ln>
            <a:solidFill>
              <a:srgbClr val="2E6A8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0726" tIns="42984" rIns="260726" bIns="42984"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Last Surface Improvements in 2002 and 2018</a:t>
            </a:r>
          </a:p>
        </p:txBody>
      </p:sp>
      <p:sp>
        <p:nvSpPr>
          <p:cNvPr id="14" name="Freeform: Shape 13">
            <a:extLst>
              <a:ext uri="{FF2B5EF4-FFF2-40B4-BE49-F238E27FC236}">
                <a16:creationId xmlns:a16="http://schemas.microsoft.com/office/drawing/2014/main" id="{1A90622B-6A5D-B7CB-A6F6-EB679959A4DA}"/>
              </a:ext>
            </a:extLst>
          </p:cNvPr>
          <p:cNvSpPr/>
          <p:nvPr/>
        </p:nvSpPr>
        <p:spPr>
          <a:xfrm>
            <a:off x="1655676" y="2300063"/>
            <a:ext cx="5760720" cy="880529"/>
          </a:xfrm>
          <a:custGeom>
            <a:avLst/>
            <a:gdLst>
              <a:gd name="connsiteX0" fmla="*/ 0 w 5760720"/>
              <a:gd name="connsiteY0" fmla="*/ 146758 h 880529"/>
              <a:gd name="connsiteX1" fmla="*/ 146758 w 5760720"/>
              <a:gd name="connsiteY1" fmla="*/ 0 h 880529"/>
              <a:gd name="connsiteX2" fmla="*/ 5613962 w 5760720"/>
              <a:gd name="connsiteY2" fmla="*/ 0 h 880529"/>
              <a:gd name="connsiteX3" fmla="*/ 5760720 w 5760720"/>
              <a:gd name="connsiteY3" fmla="*/ 146758 h 880529"/>
              <a:gd name="connsiteX4" fmla="*/ 5760720 w 5760720"/>
              <a:gd name="connsiteY4" fmla="*/ 733771 h 880529"/>
              <a:gd name="connsiteX5" fmla="*/ 5613962 w 5760720"/>
              <a:gd name="connsiteY5" fmla="*/ 880529 h 880529"/>
              <a:gd name="connsiteX6" fmla="*/ 146758 w 5760720"/>
              <a:gd name="connsiteY6" fmla="*/ 880529 h 880529"/>
              <a:gd name="connsiteX7" fmla="*/ 0 w 5760720"/>
              <a:gd name="connsiteY7" fmla="*/ 733771 h 880529"/>
              <a:gd name="connsiteX8" fmla="*/ 0 w 5760720"/>
              <a:gd name="connsiteY8" fmla="*/ 146758 h 88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880529">
                <a:moveTo>
                  <a:pt x="0" y="146758"/>
                </a:moveTo>
                <a:cubicBezTo>
                  <a:pt x="0" y="65706"/>
                  <a:pt x="65706" y="0"/>
                  <a:pt x="146758" y="0"/>
                </a:cubicBezTo>
                <a:lnTo>
                  <a:pt x="5613962" y="0"/>
                </a:lnTo>
                <a:cubicBezTo>
                  <a:pt x="5695014" y="0"/>
                  <a:pt x="5760720" y="65706"/>
                  <a:pt x="5760720" y="146758"/>
                </a:cubicBezTo>
                <a:lnTo>
                  <a:pt x="5760720" y="733771"/>
                </a:lnTo>
                <a:cubicBezTo>
                  <a:pt x="5760720" y="814823"/>
                  <a:pt x="5695014" y="880529"/>
                  <a:pt x="5613962" y="880529"/>
                </a:cubicBezTo>
                <a:lnTo>
                  <a:pt x="146758" y="880529"/>
                </a:lnTo>
                <a:cubicBezTo>
                  <a:pt x="65706" y="880529"/>
                  <a:pt x="0" y="814823"/>
                  <a:pt x="0" y="733771"/>
                </a:cubicBezTo>
                <a:lnTo>
                  <a:pt x="0" y="146758"/>
                </a:lnTo>
                <a:close/>
              </a:path>
            </a:pathLst>
          </a:custGeom>
          <a:solidFill>
            <a:srgbClr val="2E6A8C"/>
          </a:solidFill>
          <a:ln>
            <a:solidFill>
              <a:srgbClr val="2E6A8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0726" tIns="42984" rIns="260726" bIns="42984"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2013– Curb Ramp Upgrades</a:t>
            </a:r>
          </a:p>
        </p:txBody>
      </p:sp>
      <p:sp>
        <p:nvSpPr>
          <p:cNvPr id="276487" name="Rectangle 7"/>
          <p:cNvSpPr>
            <a:spLocks noChangeArrowheads="1"/>
          </p:cNvSpPr>
          <p:nvPr/>
        </p:nvSpPr>
        <p:spPr bwMode="auto">
          <a:xfrm>
            <a:off x="900113" y="2924175"/>
            <a:ext cx="4427537"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defRPr/>
            </a:pPr>
            <a:endParaRPr lang="en-US" sz="2800" b="1">
              <a:effectLst>
                <a:outerShdw blurRad="38100" dist="38100" dir="2700000" algn="tl">
                  <a:srgbClr val="000000"/>
                </a:outerShdw>
              </a:effectLst>
              <a:cs typeface="+mn-cs"/>
            </a:endParaRPr>
          </a:p>
        </p:txBody>
      </p:sp>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Background Information</a:t>
            </a:r>
          </a:p>
        </p:txBody>
      </p:sp>
      <p:pic>
        <p:nvPicPr>
          <p:cNvPr id="3" name="Picture 2" descr="Logo&#10;&#10;Description automatically generated">
            <a:extLst>
              <a:ext uri="{FF2B5EF4-FFF2-40B4-BE49-F238E27FC236}">
                <a16:creationId xmlns:a16="http://schemas.microsoft.com/office/drawing/2014/main" id="{840C0450-72E2-51A3-0C87-DB3A694B4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6396" y="5985284"/>
            <a:ext cx="804545" cy="694690"/>
          </a:xfrm>
          <a:prstGeom prst="rect">
            <a:avLst/>
          </a:prstGeom>
        </p:spPr>
      </p:pic>
    </p:spTree>
    <p:custDataLst>
      <p:tags r:id="rId1"/>
    </p:custDataLst>
  </p:cSld>
  <p:clrMapOvr>
    <a:masterClrMapping/>
  </p:clrMapOvr>
  <p:transition advTm="3903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mall garden in a small town&#10;&#10;Description automatically generated with medium confidence">
            <a:extLst>
              <a:ext uri="{FF2B5EF4-FFF2-40B4-BE49-F238E27FC236}">
                <a16:creationId xmlns:a16="http://schemas.microsoft.com/office/drawing/2014/main" id="{324E8EB0-F1D8-8888-9680-3D7DB9AFEFE3}"/>
              </a:ext>
            </a:extLst>
          </p:cNvPr>
          <p:cNvPicPr>
            <a:picLocks noGrp="1" noRot="1" noMove="1" noResize="1" noEditPoints="1" noAdjustHandles="1" noChangeArrowheads="1" noChangeShapeType="1" noCrop="1"/>
          </p:cNvPicPr>
          <p:nvPr/>
        </p:nvPicPr>
        <p:blipFill rotWithShape="1">
          <a:blip r:embed="rId3" cstate="print">
            <a:extLst>
              <a:ext uri="{BEBA8EAE-BF5A-486C-A8C5-ECC9F3942E4B}">
                <a14:imgProps xmlns:a14="http://schemas.microsoft.com/office/drawing/2010/main">
                  <a14:imgLayer r:embed="rId4">
                    <a14:imgEffect>
                      <a14:colorTemperature colorTemp="7500"/>
                    </a14:imgEffect>
                    <a14:imgEffect>
                      <a14:saturation sat="50000"/>
                    </a14:imgEffect>
                  </a14:imgLayer>
                </a14:imgProps>
              </a:ext>
              <a:ext uri="{28A0092B-C50C-407E-A947-70E740481C1C}">
                <a14:useLocalDpi xmlns:a14="http://schemas.microsoft.com/office/drawing/2010/main" val="0"/>
              </a:ext>
            </a:extLst>
          </a:blip>
          <a:srcRect l="-126" t="40823" r="126" b="27552"/>
          <a:stretch/>
        </p:blipFill>
        <p:spPr>
          <a:xfrm>
            <a:off x="-13277" y="4684429"/>
            <a:ext cx="9144000" cy="2168860"/>
          </a:xfrm>
          <a:prstGeom prst="rect">
            <a:avLst/>
          </a:prstGeom>
        </p:spPr>
      </p:pic>
      <p:sp>
        <p:nvSpPr>
          <p:cNvPr id="10" name="Freeform: Shape 9">
            <a:extLst>
              <a:ext uri="{FF2B5EF4-FFF2-40B4-BE49-F238E27FC236}">
                <a16:creationId xmlns:a16="http://schemas.microsoft.com/office/drawing/2014/main" id="{B33FA422-8FE9-CCC8-BAF5-22BF5D00336F}"/>
              </a:ext>
            </a:extLst>
          </p:cNvPr>
          <p:cNvSpPr/>
          <p:nvPr/>
        </p:nvSpPr>
        <p:spPr>
          <a:xfrm>
            <a:off x="863588" y="1160748"/>
            <a:ext cx="7159704" cy="1296144"/>
          </a:xfrm>
          <a:custGeom>
            <a:avLst/>
            <a:gdLst>
              <a:gd name="connsiteX0" fmla="*/ 0 w 5760720"/>
              <a:gd name="connsiteY0" fmla="*/ 113162 h 678960"/>
              <a:gd name="connsiteX1" fmla="*/ 113162 w 5760720"/>
              <a:gd name="connsiteY1" fmla="*/ 0 h 678960"/>
              <a:gd name="connsiteX2" fmla="*/ 5647558 w 5760720"/>
              <a:gd name="connsiteY2" fmla="*/ 0 h 678960"/>
              <a:gd name="connsiteX3" fmla="*/ 5760720 w 5760720"/>
              <a:gd name="connsiteY3" fmla="*/ 113162 h 678960"/>
              <a:gd name="connsiteX4" fmla="*/ 5760720 w 5760720"/>
              <a:gd name="connsiteY4" fmla="*/ 565798 h 678960"/>
              <a:gd name="connsiteX5" fmla="*/ 5647558 w 5760720"/>
              <a:gd name="connsiteY5" fmla="*/ 678960 h 678960"/>
              <a:gd name="connsiteX6" fmla="*/ 113162 w 5760720"/>
              <a:gd name="connsiteY6" fmla="*/ 678960 h 678960"/>
              <a:gd name="connsiteX7" fmla="*/ 0 w 5760720"/>
              <a:gd name="connsiteY7" fmla="*/ 565798 h 678960"/>
              <a:gd name="connsiteX8" fmla="*/ 0 w 5760720"/>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678960">
                <a:moveTo>
                  <a:pt x="0" y="113162"/>
                </a:moveTo>
                <a:cubicBezTo>
                  <a:pt x="0" y="50664"/>
                  <a:pt x="50664" y="0"/>
                  <a:pt x="113162" y="0"/>
                </a:cubicBezTo>
                <a:lnTo>
                  <a:pt x="5647558" y="0"/>
                </a:lnTo>
                <a:cubicBezTo>
                  <a:pt x="5710056" y="0"/>
                  <a:pt x="5760720" y="50664"/>
                  <a:pt x="5760720" y="113162"/>
                </a:cubicBezTo>
                <a:lnTo>
                  <a:pt x="5760720" y="565798"/>
                </a:lnTo>
                <a:cubicBezTo>
                  <a:pt x="5760720" y="628296"/>
                  <a:pt x="5710056" y="678960"/>
                  <a:pt x="5647558" y="678960"/>
                </a:cubicBezTo>
                <a:lnTo>
                  <a:pt x="113162" y="678960"/>
                </a:lnTo>
                <a:cubicBezTo>
                  <a:pt x="50664" y="678960"/>
                  <a:pt x="0" y="628296"/>
                  <a:pt x="0" y="565798"/>
                </a:cubicBezTo>
                <a:lnTo>
                  <a:pt x="0" y="113162"/>
                </a:lnTo>
                <a:close/>
              </a:path>
            </a:pathLst>
          </a:custGeom>
          <a:solidFill>
            <a:srgbClr val="2E6A8C"/>
          </a:solidFill>
          <a:ln w="25400" cap="flat" cmpd="sng" algn="ctr">
            <a:solidFill>
              <a:srgbClr val="2E6A8C"/>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50886" tIns="33144" rIns="250886" bIns="33144"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Improve Safety and Ensure ADA Compliance of Pedestrian Facilities / Sidewalks</a:t>
            </a:r>
          </a:p>
        </p:txBody>
      </p:sp>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Purpose of the Project</a:t>
            </a:r>
          </a:p>
        </p:txBody>
      </p:sp>
      <p:pic>
        <p:nvPicPr>
          <p:cNvPr id="3" name="Picture 2" descr="Logo&#10;&#10;Description automatically generated">
            <a:extLst>
              <a:ext uri="{FF2B5EF4-FFF2-40B4-BE49-F238E27FC236}">
                <a16:creationId xmlns:a16="http://schemas.microsoft.com/office/drawing/2014/main" id="{41537CCC-D829-0240-686D-3E41DF0C87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396" y="5985284"/>
            <a:ext cx="804545" cy="694690"/>
          </a:xfrm>
          <a:prstGeom prst="rect">
            <a:avLst/>
          </a:prstGeom>
        </p:spPr>
      </p:pic>
    </p:spTree>
  </p:cSld>
  <p:clrMapOvr>
    <a:masterClrMapping/>
  </p:clrMapOvr>
  <p:transition advTm="82469"/>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mall garden in a small town&#10;&#10;Description automatically generated with medium confidence">
            <a:extLst>
              <a:ext uri="{FF2B5EF4-FFF2-40B4-BE49-F238E27FC236}">
                <a16:creationId xmlns:a16="http://schemas.microsoft.com/office/drawing/2014/main" id="{896C26D1-0E41-3300-BBDF-C5AA6E4A0555}"/>
              </a:ext>
            </a:extLst>
          </p:cNvPr>
          <p:cNvPicPr>
            <a:picLocks noGrp="1" noRot="1" noMove="1" noResize="1" noEditPoints="1" noAdjustHandles="1" noChangeArrowheads="1" noChangeShapeType="1" noCrop="1"/>
          </p:cNvPicPr>
          <p:nvPr/>
        </p:nvPicPr>
        <p:blipFill rotWithShape="1">
          <a:blip r:embed="rId4" cstate="print">
            <a:extLst>
              <a:ext uri="{BEBA8EAE-BF5A-486C-A8C5-ECC9F3942E4B}">
                <a14:imgProps xmlns:a14="http://schemas.microsoft.com/office/drawing/2010/main">
                  <a14:imgLayer r:embed="rId5">
                    <a14:imgEffect>
                      <a14:colorTemperature colorTemp="7500"/>
                    </a14:imgEffect>
                    <a14:imgEffect>
                      <a14:saturation sat="50000"/>
                    </a14:imgEffect>
                  </a14:imgLayer>
                </a14:imgProps>
              </a:ext>
              <a:ext uri="{28A0092B-C50C-407E-A947-70E740481C1C}">
                <a14:useLocalDpi xmlns:a14="http://schemas.microsoft.com/office/drawing/2010/main" val="0"/>
              </a:ext>
            </a:extLst>
          </a:blip>
          <a:srcRect l="-126" t="40823" r="126" b="27552"/>
          <a:stretch/>
        </p:blipFill>
        <p:spPr>
          <a:xfrm>
            <a:off x="-13277" y="4684429"/>
            <a:ext cx="9144000" cy="2168860"/>
          </a:xfrm>
          <a:prstGeom prst="rect">
            <a:avLst/>
          </a:prstGeom>
        </p:spPr>
      </p:pic>
      <p:sp>
        <p:nvSpPr>
          <p:cNvPr id="8"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Improvements</a:t>
            </a:r>
          </a:p>
        </p:txBody>
      </p:sp>
      <p:sp>
        <p:nvSpPr>
          <p:cNvPr id="9" name="Freeform: Shape 8">
            <a:extLst>
              <a:ext uri="{FF2B5EF4-FFF2-40B4-BE49-F238E27FC236}">
                <a16:creationId xmlns:a16="http://schemas.microsoft.com/office/drawing/2014/main" id="{A18292A4-1554-28A7-BB8B-1B74C674BFBD}"/>
              </a:ext>
            </a:extLst>
          </p:cNvPr>
          <p:cNvSpPr/>
          <p:nvPr/>
        </p:nvSpPr>
        <p:spPr>
          <a:xfrm>
            <a:off x="860207" y="1808355"/>
            <a:ext cx="5760720" cy="572339"/>
          </a:xfrm>
          <a:custGeom>
            <a:avLst/>
            <a:gdLst>
              <a:gd name="connsiteX0" fmla="*/ 0 w 5760720"/>
              <a:gd name="connsiteY0" fmla="*/ 236165 h 1416960"/>
              <a:gd name="connsiteX1" fmla="*/ 236165 w 5760720"/>
              <a:gd name="connsiteY1" fmla="*/ 0 h 1416960"/>
              <a:gd name="connsiteX2" fmla="*/ 5524555 w 5760720"/>
              <a:gd name="connsiteY2" fmla="*/ 0 h 1416960"/>
              <a:gd name="connsiteX3" fmla="*/ 5760720 w 5760720"/>
              <a:gd name="connsiteY3" fmla="*/ 236165 h 1416960"/>
              <a:gd name="connsiteX4" fmla="*/ 5760720 w 5760720"/>
              <a:gd name="connsiteY4" fmla="*/ 1180795 h 1416960"/>
              <a:gd name="connsiteX5" fmla="*/ 5524555 w 5760720"/>
              <a:gd name="connsiteY5" fmla="*/ 1416960 h 1416960"/>
              <a:gd name="connsiteX6" fmla="*/ 236165 w 5760720"/>
              <a:gd name="connsiteY6" fmla="*/ 1416960 h 1416960"/>
              <a:gd name="connsiteX7" fmla="*/ 0 w 5760720"/>
              <a:gd name="connsiteY7" fmla="*/ 1180795 h 1416960"/>
              <a:gd name="connsiteX8" fmla="*/ 0 w 5760720"/>
              <a:gd name="connsiteY8" fmla="*/ 236165 h 141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1416960">
                <a:moveTo>
                  <a:pt x="0" y="236165"/>
                </a:moveTo>
                <a:cubicBezTo>
                  <a:pt x="0" y="105735"/>
                  <a:pt x="105735" y="0"/>
                  <a:pt x="236165" y="0"/>
                </a:cubicBezTo>
                <a:lnTo>
                  <a:pt x="5524555" y="0"/>
                </a:lnTo>
                <a:cubicBezTo>
                  <a:pt x="5654985" y="0"/>
                  <a:pt x="5760720" y="105735"/>
                  <a:pt x="5760720" y="236165"/>
                </a:cubicBezTo>
                <a:lnTo>
                  <a:pt x="5760720" y="1180795"/>
                </a:lnTo>
                <a:cubicBezTo>
                  <a:pt x="5760720" y="1311225"/>
                  <a:pt x="5654985" y="1416960"/>
                  <a:pt x="5524555" y="1416960"/>
                </a:cubicBezTo>
                <a:lnTo>
                  <a:pt x="236165" y="1416960"/>
                </a:lnTo>
                <a:cubicBezTo>
                  <a:pt x="105735" y="1416960"/>
                  <a:pt x="0" y="1311225"/>
                  <a:pt x="0" y="1180795"/>
                </a:cubicBezTo>
                <a:lnTo>
                  <a:pt x="0" y="236165"/>
                </a:lnTo>
                <a:close/>
              </a:path>
            </a:pathLst>
          </a:custGeom>
          <a:solidFill>
            <a:srgbClr val="2E6A8C"/>
          </a:solidFill>
          <a:ln w="25400" cap="flat" cmpd="sng" algn="ctr">
            <a:solidFill>
              <a:srgbClr val="2E6A8C"/>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86912" tIns="69170" rIns="286912" bIns="69170" numCol="1" spcCol="1270" anchor="ctr" anchorCtr="0">
            <a:noAutofit/>
          </a:bodyPr>
          <a:lstStyle/>
          <a:p>
            <a:pPr marL="0" lvl="0" indent="0" algn="l" defTabSz="1155700">
              <a:lnSpc>
                <a:spcPct val="90000"/>
              </a:lnSpc>
              <a:spcBef>
                <a:spcPct val="0"/>
              </a:spcBef>
              <a:spcAft>
                <a:spcPct val="35000"/>
              </a:spcAft>
              <a:buNone/>
            </a:pPr>
            <a:r>
              <a:rPr lang="en-US" sz="2000" b="1" kern="1200" dirty="0">
                <a:solidFill>
                  <a:srgbClr val="FFFFFF"/>
                </a:solidFill>
                <a:latin typeface="Calibri" panose="020F0502020204030204" pitchFamily="34" charset="0"/>
                <a:ea typeface="+mn-ea"/>
                <a:cs typeface="Calibri" panose="020F0502020204030204" pitchFamily="34" charset="0"/>
              </a:rPr>
              <a:t>Widen Sidewalks to 5’ (Typical)</a:t>
            </a:r>
          </a:p>
        </p:txBody>
      </p:sp>
      <p:sp>
        <p:nvSpPr>
          <p:cNvPr id="11" name="Freeform: Shape 10">
            <a:extLst>
              <a:ext uri="{FF2B5EF4-FFF2-40B4-BE49-F238E27FC236}">
                <a16:creationId xmlns:a16="http://schemas.microsoft.com/office/drawing/2014/main" id="{62C7198D-40CE-0633-CEC9-A563666B1769}"/>
              </a:ext>
            </a:extLst>
          </p:cNvPr>
          <p:cNvSpPr/>
          <p:nvPr/>
        </p:nvSpPr>
        <p:spPr>
          <a:xfrm>
            <a:off x="868680" y="2543855"/>
            <a:ext cx="5760720" cy="914400"/>
          </a:xfrm>
          <a:custGeom>
            <a:avLst/>
            <a:gdLst>
              <a:gd name="connsiteX0" fmla="*/ 0 w 5760720"/>
              <a:gd name="connsiteY0" fmla="*/ 236165 h 1416960"/>
              <a:gd name="connsiteX1" fmla="*/ 236165 w 5760720"/>
              <a:gd name="connsiteY1" fmla="*/ 0 h 1416960"/>
              <a:gd name="connsiteX2" fmla="*/ 5524555 w 5760720"/>
              <a:gd name="connsiteY2" fmla="*/ 0 h 1416960"/>
              <a:gd name="connsiteX3" fmla="*/ 5760720 w 5760720"/>
              <a:gd name="connsiteY3" fmla="*/ 236165 h 1416960"/>
              <a:gd name="connsiteX4" fmla="*/ 5760720 w 5760720"/>
              <a:gd name="connsiteY4" fmla="*/ 1180795 h 1416960"/>
              <a:gd name="connsiteX5" fmla="*/ 5524555 w 5760720"/>
              <a:gd name="connsiteY5" fmla="*/ 1416960 h 1416960"/>
              <a:gd name="connsiteX6" fmla="*/ 236165 w 5760720"/>
              <a:gd name="connsiteY6" fmla="*/ 1416960 h 1416960"/>
              <a:gd name="connsiteX7" fmla="*/ 0 w 5760720"/>
              <a:gd name="connsiteY7" fmla="*/ 1180795 h 1416960"/>
              <a:gd name="connsiteX8" fmla="*/ 0 w 5760720"/>
              <a:gd name="connsiteY8" fmla="*/ 236165 h 141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1416960">
                <a:moveTo>
                  <a:pt x="0" y="236165"/>
                </a:moveTo>
                <a:cubicBezTo>
                  <a:pt x="0" y="105735"/>
                  <a:pt x="105735" y="0"/>
                  <a:pt x="236165" y="0"/>
                </a:cubicBezTo>
                <a:lnTo>
                  <a:pt x="5524555" y="0"/>
                </a:lnTo>
                <a:cubicBezTo>
                  <a:pt x="5654985" y="0"/>
                  <a:pt x="5760720" y="105735"/>
                  <a:pt x="5760720" y="236165"/>
                </a:cubicBezTo>
                <a:lnTo>
                  <a:pt x="5760720" y="1180795"/>
                </a:lnTo>
                <a:cubicBezTo>
                  <a:pt x="5760720" y="1311225"/>
                  <a:pt x="5654985" y="1416960"/>
                  <a:pt x="5524555" y="1416960"/>
                </a:cubicBezTo>
                <a:lnTo>
                  <a:pt x="236165" y="1416960"/>
                </a:lnTo>
                <a:cubicBezTo>
                  <a:pt x="105735" y="1416960"/>
                  <a:pt x="0" y="1311225"/>
                  <a:pt x="0" y="1180795"/>
                </a:cubicBezTo>
                <a:lnTo>
                  <a:pt x="0" y="236165"/>
                </a:lnTo>
                <a:close/>
              </a:path>
            </a:pathLst>
          </a:custGeom>
          <a:solidFill>
            <a:srgbClr val="2E6A8C"/>
          </a:solidFill>
          <a:ln w="25400" cap="flat" cmpd="sng" algn="ctr">
            <a:solidFill>
              <a:srgbClr val="2E6A8C"/>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86912" tIns="69170" rIns="286912" bIns="69170" numCol="1" spcCol="1270" anchor="ctr" anchorCtr="0">
            <a:noAutofit/>
          </a:bodyPr>
          <a:lstStyle/>
          <a:p>
            <a:pPr marL="0" lvl="0" indent="0" algn="l" defTabSz="1155700">
              <a:lnSpc>
                <a:spcPct val="90000"/>
              </a:lnSpc>
              <a:spcBef>
                <a:spcPct val="0"/>
              </a:spcBef>
              <a:spcAft>
                <a:spcPct val="35000"/>
              </a:spcAft>
              <a:buNone/>
            </a:pPr>
            <a:r>
              <a:rPr lang="en-US" sz="2000" b="1" kern="1200" dirty="0">
                <a:solidFill>
                  <a:srgbClr val="FFFFFF"/>
                </a:solidFill>
                <a:latin typeface="Calibri" panose="020F0502020204030204" pitchFamily="34" charset="0"/>
                <a:ea typeface="+mn-ea"/>
                <a:cs typeface="Calibri" panose="020F0502020204030204" pitchFamily="34" charset="0"/>
              </a:rPr>
              <a:t>Correct Sidewalk Ramps  not Currently Compliant with ADA Standards</a:t>
            </a:r>
          </a:p>
        </p:txBody>
      </p:sp>
      <p:pic>
        <p:nvPicPr>
          <p:cNvPr id="4" name="Picture 3" descr="Logo&#10;&#10;Description automatically generated">
            <a:extLst>
              <a:ext uri="{FF2B5EF4-FFF2-40B4-BE49-F238E27FC236}">
                <a16:creationId xmlns:a16="http://schemas.microsoft.com/office/drawing/2014/main" id="{CCDE192D-2709-1ED6-76BD-5F6ADB1722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6396" y="5985284"/>
            <a:ext cx="804545" cy="694690"/>
          </a:xfrm>
          <a:prstGeom prst="rect">
            <a:avLst/>
          </a:prstGeom>
        </p:spPr>
      </p:pic>
      <p:sp>
        <p:nvSpPr>
          <p:cNvPr id="5" name="Freeform: Shape 4">
            <a:extLst>
              <a:ext uri="{FF2B5EF4-FFF2-40B4-BE49-F238E27FC236}">
                <a16:creationId xmlns:a16="http://schemas.microsoft.com/office/drawing/2014/main" id="{8E3B7D64-D690-FC53-8254-66C220F74828}"/>
              </a:ext>
            </a:extLst>
          </p:cNvPr>
          <p:cNvSpPr/>
          <p:nvPr/>
        </p:nvSpPr>
        <p:spPr>
          <a:xfrm>
            <a:off x="860207" y="3647881"/>
            <a:ext cx="5760720" cy="914400"/>
          </a:xfrm>
          <a:custGeom>
            <a:avLst/>
            <a:gdLst>
              <a:gd name="connsiteX0" fmla="*/ 0 w 5760720"/>
              <a:gd name="connsiteY0" fmla="*/ 236165 h 1416960"/>
              <a:gd name="connsiteX1" fmla="*/ 236165 w 5760720"/>
              <a:gd name="connsiteY1" fmla="*/ 0 h 1416960"/>
              <a:gd name="connsiteX2" fmla="*/ 5524555 w 5760720"/>
              <a:gd name="connsiteY2" fmla="*/ 0 h 1416960"/>
              <a:gd name="connsiteX3" fmla="*/ 5760720 w 5760720"/>
              <a:gd name="connsiteY3" fmla="*/ 236165 h 1416960"/>
              <a:gd name="connsiteX4" fmla="*/ 5760720 w 5760720"/>
              <a:gd name="connsiteY4" fmla="*/ 1180795 h 1416960"/>
              <a:gd name="connsiteX5" fmla="*/ 5524555 w 5760720"/>
              <a:gd name="connsiteY5" fmla="*/ 1416960 h 1416960"/>
              <a:gd name="connsiteX6" fmla="*/ 236165 w 5760720"/>
              <a:gd name="connsiteY6" fmla="*/ 1416960 h 1416960"/>
              <a:gd name="connsiteX7" fmla="*/ 0 w 5760720"/>
              <a:gd name="connsiteY7" fmla="*/ 1180795 h 1416960"/>
              <a:gd name="connsiteX8" fmla="*/ 0 w 5760720"/>
              <a:gd name="connsiteY8" fmla="*/ 236165 h 141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1416960">
                <a:moveTo>
                  <a:pt x="0" y="236165"/>
                </a:moveTo>
                <a:cubicBezTo>
                  <a:pt x="0" y="105735"/>
                  <a:pt x="105735" y="0"/>
                  <a:pt x="236165" y="0"/>
                </a:cubicBezTo>
                <a:lnTo>
                  <a:pt x="5524555" y="0"/>
                </a:lnTo>
                <a:cubicBezTo>
                  <a:pt x="5654985" y="0"/>
                  <a:pt x="5760720" y="105735"/>
                  <a:pt x="5760720" y="236165"/>
                </a:cubicBezTo>
                <a:lnTo>
                  <a:pt x="5760720" y="1180795"/>
                </a:lnTo>
                <a:cubicBezTo>
                  <a:pt x="5760720" y="1311225"/>
                  <a:pt x="5654985" y="1416960"/>
                  <a:pt x="5524555" y="1416960"/>
                </a:cubicBezTo>
                <a:lnTo>
                  <a:pt x="236165" y="1416960"/>
                </a:lnTo>
                <a:cubicBezTo>
                  <a:pt x="105735" y="1416960"/>
                  <a:pt x="0" y="1311225"/>
                  <a:pt x="0" y="1180795"/>
                </a:cubicBezTo>
                <a:lnTo>
                  <a:pt x="0" y="236165"/>
                </a:lnTo>
                <a:close/>
              </a:path>
            </a:pathLst>
          </a:custGeom>
          <a:solidFill>
            <a:srgbClr val="2E6A8C"/>
          </a:solidFill>
          <a:ln w="25400" cap="flat" cmpd="sng" algn="ctr">
            <a:solidFill>
              <a:srgbClr val="2E6A8C"/>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86912" tIns="69170" rIns="286912" bIns="69170" numCol="1" spcCol="1270" anchor="ctr" anchorCtr="0">
            <a:noAutofit/>
          </a:bodyPr>
          <a:lstStyle/>
          <a:p>
            <a:pPr marL="0" lvl="0" indent="0" algn="l" defTabSz="1155700">
              <a:lnSpc>
                <a:spcPct val="90000"/>
              </a:lnSpc>
              <a:spcBef>
                <a:spcPct val="0"/>
              </a:spcBef>
              <a:spcAft>
                <a:spcPct val="35000"/>
              </a:spcAft>
              <a:buNone/>
            </a:pPr>
            <a:r>
              <a:rPr lang="en-US" sz="2000" b="1" dirty="0">
                <a:solidFill>
                  <a:srgbClr val="FFFFFF"/>
                </a:solidFill>
                <a:latin typeface="Calibri" panose="020F0502020204030204" pitchFamily="34" charset="0"/>
                <a:cs typeface="Calibri" panose="020F0502020204030204" pitchFamily="34" charset="0"/>
              </a:rPr>
              <a:t>Some Curb and Gutter and Driveway Approach Reconstruction will be Necessary</a:t>
            </a:r>
            <a:endParaRPr lang="en-US" sz="2000" b="1" kern="1200" dirty="0">
              <a:solidFill>
                <a:srgbClr val="FFFFFF"/>
              </a:solidFill>
              <a:latin typeface="Calibri" panose="020F0502020204030204" pitchFamily="34" charset="0"/>
              <a:ea typeface="+mn-ea"/>
              <a:cs typeface="Calibri" panose="020F0502020204030204" pitchFamily="34" charset="0"/>
            </a:endParaRPr>
          </a:p>
        </p:txBody>
      </p:sp>
      <p:sp>
        <p:nvSpPr>
          <p:cNvPr id="3" name="Freeform: Shape 2">
            <a:extLst>
              <a:ext uri="{FF2B5EF4-FFF2-40B4-BE49-F238E27FC236}">
                <a16:creationId xmlns:a16="http://schemas.microsoft.com/office/drawing/2014/main" id="{8556386D-DD2B-2A04-D444-23C0EAA6CCFF}"/>
              </a:ext>
            </a:extLst>
          </p:cNvPr>
          <p:cNvSpPr/>
          <p:nvPr/>
        </p:nvSpPr>
        <p:spPr>
          <a:xfrm>
            <a:off x="827584" y="914400"/>
            <a:ext cx="5760720" cy="705558"/>
          </a:xfrm>
          <a:custGeom>
            <a:avLst/>
            <a:gdLst>
              <a:gd name="connsiteX0" fmla="*/ 0 w 5760720"/>
              <a:gd name="connsiteY0" fmla="*/ 236165 h 1416960"/>
              <a:gd name="connsiteX1" fmla="*/ 236165 w 5760720"/>
              <a:gd name="connsiteY1" fmla="*/ 0 h 1416960"/>
              <a:gd name="connsiteX2" fmla="*/ 5524555 w 5760720"/>
              <a:gd name="connsiteY2" fmla="*/ 0 h 1416960"/>
              <a:gd name="connsiteX3" fmla="*/ 5760720 w 5760720"/>
              <a:gd name="connsiteY3" fmla="*/ 236165 h 1416960"/>
              <a:gd name="connsiteX4" fmla="*/ 5760720 w 5760720"/>
              <a:gd name="connsiteY4" fmla="*/ 1180795 h 1416960"/>
              <a:gd name="connsiteX5" fmla="*/ 5524555 w 5760720"/>
              <a:gd name="connsiteY5" fmla="*/ 1416960 h 1416960"/>
              <a:gd name="connsiteX6" fmla="*/ 236165 w 5760720"/>
              <a:gd name="connsiteY6" fmla="*/ 1416960 h 1416960"/>
              <a:gd name="connsiteX7" fmla="*/ 0 w 5760720"/>
              <a:gd name="connsiteY7" fmla="*/ 1180795 h 1416960"/>
              <a:gd name="connsiteX8" fmla="*/ 0 w 5760720"/>
              <a:gd name="connsiteY8" fmla="*/ 236165 h 141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1416960">
                <a:moveTo>
                  <a:pt x="0" y="236165"/>
                </a:moveTo>
                <a:cubicBezTo>
                  <a:pt x="0" y="105735"/>
                  <a:pt x="105735" y="0"/>
                  <a:pt x="236165" y="0"/>
                </a:cubicBezTo>
                <a:lnTo>
                  <a:pt x="5524555" y="0"/>
                </a:lnTo>
                <a:cubicBezTo>
                  <a:pt x="5654985" y="0"/>
                  <a:pt x="5760720" y="105735"/>
                  <a:pt x="5760720" y="236165"/>
                </a:cubicBezTo>
                <a:lnTo>
                  <a:pt x="5760720" y="1180795"/>
                </a:lnTo>
                <a:cubicBezTo>
                  <a:pt x="5760720" y="1311225"/>
                  <a:pt x="5654985" y="1416960"/>
                  <a:pt x="5524555" y="1416960"/>
                </a:cubicBezTo>
                <a:lnTo>
                  <a:pt x="236165" y="1416960"/>
                </a:lnTo>
                <a:cubicBezTo>
                  <a:pt x="105735" y="1416960"/>
                  <a:pt x="0" y="1311225"/>
                  <a:pt x="0" y="1180795"/>
                </a:cubicBezTo>
                <a:lnTo>
                  <a:pt x="0" y="236165"/>
                </a:lnTo>
                <a:close/>
              </a:path>
            </a:pathLst>
          </a:custGeom>
          <a:solidFill>
            <a:srgbClr val="2E6A8C"/>
          </a:solidFill>
          <a:ln w="25400" cap="flat" cmpd="sng" algn="ctr">
            <a:solidFill>
              <a:srgbClr val="2E6A8C"/>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86912" tIns="69170" rIns="286912" bIns="69170" numCol="1" spcCol="1270" anchor="ctr" anchorCtr="0">
            <a:noAutofit/>
          </a:bodyPr>
          <a:lstStyle/>
          <a:p>
            <a:pPr marL="0" lvl="0" indent="0" algn="l" defTabSz="1155700">
              <a:lnSpc>
                <a:spcPct val="90000"/>
              </a:lnSpc>
              <a:spcBef>
                <a:spcPct val="0"/>
              </a:spcBef>
              <a:spcAft>
                <a:spcPct val="35000"/>
              </a:spcAft>
              <a:buNone/>
            </a:pPr>
            <a:r>
              <a:rPr lang="en-US" sz="2000" b="1" dirty="0">
                <a:solidFill>
                  <a:srgbClr val="FFFFFF"/>
                </a:solidFill>
                <a:latin typeface="Calibri" panose="020F0502020204030204" pitchFamily="34" charset="0"/>
                <a:cs typeface="Calibri" panose="020F0502020204030204" pitchFamily="34" charset="0"/>
              </a:rPr>
              <a:t>Reconstruct Deteriorated Sidewalks and S.D. Highway 10 Median</a:t>
            </a:r>
            <a:endParaRPr lang="en-US" sz="2000" b="1" kern="1200" dirty="0">
              <a:solidFill>
                <a:srgbClr val="FFFFFF"/>
              </a:solidFill>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advTm="3903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24D411-02F4-517B-0969-D95A8CF8B961}"/>
              </a:ext>
            </a:extLst>
          </p:cNvPr>
          <p:cNvPicPr>
            <a:picLocks noGrp="1" noRot="1" noChangeAspect="1" noMove="1" noResize="1" noEditPoints="1" noAdjustHandles="1" noChangeArrowheads="1" noChangeShapeType="1" noCrop="1"/>
          </p:cNvPicPr>
          <p:nvPr/>
        </p:nvPicPr>
        <p:blipFill>
          <a:blip r:embed="rId4"/>
          <a:stretch>
            <a:fillRect/>
          </a:stretch>
        </p:blipFill>
        <p:spPr>
          <a:xfrm>
            <a:off x="0" y="1111504"/>
            <a:ext cx="9144000" cy="5746496"/>
          </a:xfrm>
          <a:prstGeom prst="rect">
            <a:avLst/>
          </a:prstGeom>
        </p:spPr>
      </p:pic>
      <p:sp>
        <p:nvSpPr>
          <p:cNvPr id="7" name="Rectangle 4"/>
          <p:cNvSpPr>
            <a:spLocks noChangeArrowheads="1"/>
          </p:cNvSpPr>
          <p:nvPr/>
        </p:nvSpPr>
        <p:spPr bwMode="auto">
          <a:xfrm>
            <a:off x="406400" y="1628775"/>
            <a:ext cx="85153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Arial" charset="0"/>
              </a:defRPr>
            </a:lvl2pPr>
            <a:lvl3pPr marL="1143000" indent="-228600">
              <a:spcBef>
                <a:spcPct val="20000"/>
              </a:spcBef>
              <a:buClr>
                <a:schemeClr val="accent2"/>
              </a:buClr>
              <a:buChar char="•"/>
              <a:defRPr sz="2400">
                <a:solidFill>
                  <a:schemeClr val="tx1"/>
                </a:solidFill>
                <a:effectLst>
                  <a:outerShdw blurRad="38100" dist="38100" dir="2700000" algn="tl">
                    <a:srgbClr val="000000"/>
                  </a:outerShdw>
                </a:effectLst>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Arial" charset="0"/>
              </a:defRPr>
            </a:lvl4pPr>
            <a:lvl5pPr marL="2057400" indent="-228600">
              <a:spcBef>
                <a:spcPct val="20000"/>
              </a:spcBef>
              <a:buClr>
                <a:schemeClr val="hlink"/>
              </a:buClr>
              <a:buChar char="•"/>
              <a:defRPr sz="2000">
                <a:solidFill>
                  <a:schemeClr val="tx1"/>
                </a:solidFill>
                <a:effectLst>
                  <a:outerShdw blurRad="38100" dist="38100" dir="2700000" algn="tl">
                    <a:srgbClr val="000000"/>
                  </a:outerShdw>
                </a:effectLst>
                <a:latin typeface="Arial" charset="0"/>
              </a:defRPr>
            </a:lvl5pPr>
            <a:lvl6pPr marL="25146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6pPr>
            <a:lvl7pPr marL="29718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7pPr>
            <a:lvl8pPr marL="34290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8pPr>
            <a:lvl9pPr marL="3886200" indent="-22860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Arial" charset="0"/>
              </a:defRPr>
            </a:lvl9pPr>
          </a:lstStyle>
          <a:p>
            <a:pPr marL="342900" marR="0" lvl="0" indent="-342900" algn="l" defTabSz="914400" rtl="0" eaLnBrk="1" fontAlgn="base" latinLnBrk="0" hangingPunct="1">
              <a:lnSpc>
                <a:spcPct val="100000"/>
              </a:lnSpc>
              <a:spcBef>
                <a:spcPct val="20000"/>
              </a:spcBef>
              <a:spcAft>
                <a:spcPct val="0"/>
              </a:spcAft>
              <a:buClr>
                <a:srgbClr val="CCECFF">
                  <a:lumMod val="90000"/>
                </a:srgbClr>
              </a:buClr>
              <a:buSzPct val="80000"/>
              <a:buFont typeface="Wingdings" pitchFamily="2" charset="2"/>
              <a:buChar char="§"/>
              <a:tabLst/>
              <a:defRPr/>
            </a:pPr>
            <a:endParaRPr kumimoji="0" lang="en-US"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12" name="Rectangle 3"/>
          <p:cNvSpPr txBox="1">
            <a:spLocks noChangeArrowheads="1"/>
          </p:cNvSpPr>
          <p:nvPr/>
        </p:nvSpPr>
        <p:spPr bwMode="auto">
          <a:xfrm>
            <a:off x="457200" y="197103"/>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99FF99"/>
              </a:buClr>
              <a:buSzPct val="80000"/>
              <a:buFont typeface="Wingdings" pitchFamily="2" charset="2"/>
              <a:buNone/>
              <a:tabLst/>
              <a:defRPr/>
            </a:pPr>
            <a:r>
              <a:rPr kumimoji="0" lang="en-US" altLang="en-US" sz="4800" b="1" i="0" u="none" strike="noStrike" kern="1200" cap="none" spc="0" normalizeH="0" baseline="0" noProof="0" dirty="0">
                <a:ln>
                  <a:noFill/>
                </a:ln>
                <a:solidFill>
                  <a:srgbClr val="741112"/>
                </a:solidFill>
                <a:effectLst/>
                <a:uLnTx/>
                <a:uFillTx/>
                <a:latin typeface="Calibri" panose="020F0502020204030204" pitchFamily="34" charset="0"/>
                <a:ea typeface="+mn-ea"/>
                <a:cs typeface="Calibri" panose="020F0502020204030204" pitchFamily="34" charset="0"/>
              </a:rPr>
              <a:t>Proposed Pedestrian Facilities</a:t>
            </a:r>
            <a:endParaRPr kumimoji="0" lang="en-US" altLang="en-US" sz="4800" b="0" i="0" u="none" strike="noStrike" kern="0" cap="none" spc="0" normalizeH="0" baseline="0" noProof="0" dirty="0">
              <a:ln>
                <a:noFill/>
              </a:ln>
              <a:solidFill>
                <a:srgbClr val="741112"/>
              </a:solidFill>
              <a:effectLst/>
              <a:uLnTx/>
              <a:uFillTx/>
              <a:latin typeface="Calibri" panose="020F0502020204030204" pitchFamily="34" charset="0"/>
              <a:ea typeface="+mn-ea"/>
              <a:cs typeface="Calibri" panose="020F0502020204030204" pitchFamily="34" charset="0"/>
            </a:endParaRPr>
          </a:p>
        </p:txBody>
      </p:sp>
      <p:cxnSp>
        <p:nvCxnSpPr>
          <p:cNvPr id="19" name="Straight Connector 18">
            <a:extLst>
              <a:ext uri="{FF2B5EF4-FFF2-40B4-BE49-F238E27FC236}">
                <a16:creationId xmlns:a16="http://schemas.microsoft.com/office/drawing/2014/main" id="{AB5160C6-04C2-4A5A-BDB2-4C05567CAFD4}"/>
              </a:ext>
            </a:extLst>
          </p:cNvPr>
          <p:cNvCxnSpPr>
            <a:cxnSpLocks/>
          </p:cNvCxnSpPr>
          <p:nvPr/>
        </p:nvCxnSpPr>
        <p:spPr bwMode="auto">
          <a:xfrm>
            <a:off x="1691680" y="5913276"/>
            <a:ext cx="725001"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pic>
        <p:nvPicPr>
          <p:cNvPr id="5" name="Picture 4" descr="Logo&#10;&#10;Description automatically generated">
            <a:extLst>
              <a:ext uri="{FF2B5EF4-FFF2-40B4-BE49-F238E27FC236}">
                <a16:creationId xmlns:a16="http://schemas.microsoft.com/office/drawing/2014/main" id="{49FB8411-A0DA-70E6-2FA8-1A15E4036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396" y="5985284"/>
            <a:ext cx="804545" cy="694690"/>
          </a:xfrm>
          <a:prstGeom prst="rect">
            <a:avLst/>
          </a:prstGeom>
        </p:spPr>
      </p:pic>
      <p:cxnSp>
        <p:nvCxnSpPr>
          <p:cNvPr id="10" name="Straight Connector 9">
            <a:extLst>
              <a:ext uri="{FF2B5EF4-FFF2-40B4-BE49-F238E27FC236}">
                <a16:creationId xmlns:a16="http://schemas.microsoft.com/office/drawing/2014/main" id="{131A978E-CDB2-3D05-D484-4886CFB390BF}"/>
              </a:ext>
            </a:extLst>
          </p:cNvPr>
          <p:cNvCxnSpPr>
            <a:cxnSpLocks/>
          </p:cNvCxnSpPr>
          <p:nvPr/>
        </p:nvCxnSpPr>
        <p:spPr bwMode="auto">
          <a:xfrm>
            <a:off x="2644772" y="5916289"/>
            <a:ext cx="725001"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09396678-FD67-55EE-B112-53D57DBE232E}"/>
              </a:ext>
            </a:extLst>
          </p:cNvPr>
          <p:cNvCxnSpPr>
            <a:cxnSpLocks/>
          </p:cNvCxnSpPr>
          <p:nvPr/>
        </p:nvCxnSpPr>
        <p:spPr bwMode="auto">
          <a:xfrm>
            <a:off x="3599892" y="5913276"/>
            <a:ext cx="725001"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FB0FE877-C4FC-8761-6180-92AF9A06F6C6}"/>
              </a:ext>
            </a:extLst>
          </p:cNvPr>
          <p:cNvCxnSpPr>
            <a:cxnSpLocks/>
          </p:cNvCxnSpPr>
          <p:nvPr/>
        </p:nvCxnSpPr>
        <p:spPr bwMode="auto">
          <a:xfrm>
            <a:off x="4535996" y="5913276"/>
            <a:ext cx="324036"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B62E8FA4-933A-5DFD-6A55-8898580058F6}"/>
              </a:ext>
            </a:extLst>
          </p:cNvPr>
          <p:cNvCxnSpPr>
            <a:cxnSpLocks/>
          </p:cNvCxnSpPr>
          <p:nvPr/>
        </p:nvCxnSpPr>
        <p:spPr bwMode="auto">
          <a:xfrm flipV="1">
            <a:off x="4860032" y="4833156"/>
            <a:ext cx="0" cy="108012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35BE7DC-CD9A-63FE-EC7B-78A05A31EE97}"/>
              </a:ext>
            </a:extLst>
          </p:cNvPr>
          <p:cNvCxnSpPr>
            <a:cxnSpLocks/>
          </p:cNvCxnSpPr>
          <p:nvPr/>
        </p:nvCxnSpPr>
        <p:spPr bwMode="auto">
          <a:xfrm flipH="1" flipV="1">
            <a:off x="3766852" y="2142007"/>
            <a:ext cx="632065" cy="1575025"/>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4F2FA683-4825-65B9-EDCF-1832CC9C20C9}"/>
              </a:ext>
            </a:extLst>
          </p:cNvPr>
          <p:cNvCxnSpPr>
            <a:cxnSpLocks/>
          </p:cNvCxnSpPr>
          <p:nvPr/>
        </p:nvCxnSpPr>
        <p:spPr bwMode="auto">
          <a:xfrm flipH="1" flipV="1">
            <a:off x="4499992" y="3932476"/>
            <a:ext cx="360040" cy="936684"/>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F7F71CE8-3A89-A5BA-8182-0109A39667D2}"/>
              </a:ext>
            </a:extLst>
          </p:cNvPr>
          <p:cNvCxnSpPr>
            <a:cxnSpLocks/>
          </p:cNvCxnSpPr>
          <p:nvPr/>
        </p:nvCxnSpPr>
        <p:spPr bwMode="auto">
          <a:xfrm flipH="1" flipV="1">
            <a:off x="4100167" y="2030651"/>
            <a:ext cx="632065" cy="1575025"/>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144A59AD-6BBB-5760-48D7-4E71E7E7958E}"/>
              </a:ext>
            </a:extLst>
          </p:cNvPr>
          <p:cNvCxnSpPr>
            <a:cxnSpLocks/>
          </p:cNvCxnSpPr>
          <p:nvPr/>
        </p:nvCxnSpPr>
        <p:spPr bwMode="auto">
          <a:xfrm flipH="1" flipV="1">
            <a:off x="4769982" y="3843441"/>
            <a:ext cx="270070" cy="665679"/>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FBBC3B8B-FB92-5EFF-C1F7-34411F61B49F}"/>
              </a:ext>
            </a:extLst>
          </p:cNvPr>
          <p:cNvCxnSpPr>
            <a:cxnSpLocks/>
          </p:cNvCxnSpPr>
          <p:nvPr/>
        </p:nvCxnSpPr>
        <p:spPr bwMode="auto">
          <a:xfrm flipV="1">
            <a:off x="5121897" y="4725144"/>
            <a:ext cx="0" cy="432048"/>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2" name="Straight Connector 41">
            <a:extLst>
              <a:ext uri="{FF2B5EF4-FFF2-40B4-BE49-F238E27FC236}">
                <a16:creationId xmlns:a16="http://schemas.microsoft.com/office/drawing/2014/main" id="{DD87C244-3DCD-0E07-3A14-65AAF3558A2B}"/>
              </a:ext>
            </a:extLst>
          </p:cNvPr>
          <p:cNvCxnSpPr>
            <a:cxnSpLocks/>
          </p:cNvCxnSpPr>
          <p:nvPr/>
        </p:nvCxnSpPr>
        <p:spPr bwMode="auto">
          <a:xfrm>
            <a:off x="5104443" y="5913276"/>
            <a:ext cx="367657"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4" name="Straight Connector 43">
            <a:extLst>
              <a:ext uri="{FF2B5EF4-FFF2-40B4-BE49-F238E27FC236}">
                <a16:creationId xmlns:a16="http://schemas.microsoft.com/office/drawing/2014/main" id="{8FF149EF-6F21-B89C-BA80-00003ABA6435}"/>
              </a:ext>
            </a:extLst>
          </p:cNvPr>
          <p:cNvCxnSpPr>
            <a:cxnSpLocks/>
          </p:cNvCxnSpPr>
          <p:nvPr/>
        </p:nvCxnSpPr>
        <p:spPr bwMode="auto">
          <a:xfrm>
            <a:off x="5121897" y="5581947"/>
            <a:ext cx="854259"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6" name="Straight Connector 45">
            <a:extLst>
              <a:ext uri="{FF2B5EF4-FFF2-40B4-BE49-F238E27FC236}">
                <a16:creationId xmlns:a16="http://schemas.microsoft.com/office/drawing/2014/main" id="{862BE783-692D-3D7C-D05D-A15E8BC8E749}"/>
              </a:ext>
            </a:extLst>
          </p:cNvPr>
          <p:cNvCxnSpPr>
            <a:cxnSpLocks/>
          </p:cNvCxnSpPr>
          <p:nvPr/>
        </p:nvCxnSpPr>
        <p:spPr bwMode="auto">
          <a:xfrm>
            <a:off x="5104443" y="5157192"/>
            <a:ext cx="854259"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7" name="Straight Connector 46">
            <a:extLst>
              <a:ext uri="{FF2B5EF4-FFF2-40B4-BE49-F238E27FC236}">
                <a16:creationId xmlns:a16="http://schemas.microsoft.com/office/drawing/2014/main" id="{A6DCFCCB-2B45-601A-C9EA-181421B38989}"/>
              </a:ext>
            </a:extLst>
          </p:cNvPr>
          <p:cNvCxnSpPr>
            <a:cxnSpLocks/>
          </p:cNvCxnSpPr>
          <p:nvPr/>
        </p:nvCxnSpPr>
        <p:spPr bwMode="auto">
          <a:xfrm>
            <a:off x="6120172" y="5593407"/>
            <a:ext cx="854259"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48" name="Straight Connector 47">
            <a:extLst>
              <a:ext uri="{FF2B5EF4-FFF2-40B4-BE49-F238E27FC236}">
                <a16:creationId xmlns:a16="http://schemas.microsoft.com/office/drawing/2014/main" id="{F1A37BC5-F7F6-26CE-8877-135FA7985300}"/>
              </a:ext>
            </a:extLst>
          </p:cNvPr>
          <p:cNvCxnSpPr>
            <a:cxnSpLocks/>
          </p:cNvCxnSpPr>
          <p:nvPr/>
        </p:nvCxnSpPr>
        <p:spPr bwMode="auto">
          <a:xfrm>
            <a:off x="6120172" y="5157192"/>
            <a:ext cx="854259"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5" name="Straight Connector 54">
            <a:extLst>
              <a:ext uri="{FF2B5EF4-FFF2-40B4-BE49-F238E27FC236}">
                <a16:creationId xmlns:a16="http://schemas.microsoft.com/office/drawing/2014/main" id="{E211112C-19CC-F5A7-74C3-8DEF2BD77938}"/>
              </a:ext>
            </a:extLst>
          </p:cNvPr>
          <p:cNvCxnSpPr>
            <a:cxnSpLocks/>
          </p:cNvCxnSpPr>
          <p:nvPr/>
        </p:nvCxnSpPr>
        <p:spPr bwMode="auto">
          <a:xfrm flipV="1">
            <a:off x="5121897" y="5553236"/>
            <a:ext cx="0" cy="36004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9" name="Straight Connector 58">
            <a:extLst>
              <a:ext uri="{FF2B5EF4-FFF2-40B4-BE49-F238E27FC236}">
                <a16:creationId xmlns:a16="http://schemas.microsoft.com/office/drawing/2014/main" id="{8B4708AC-DEC5-6A6B-BC22-BDD4107B71E7}"/>
              </a:ext>
            </a:extLst>
          </p:cNvPr>
          <p:cNvCxnSpPr>
            <a:cxnSpLocks/>
          </p:cNvCxnSpPr>
          <p:nvPr/>
        </p:nvCxnSpPr>
        <p:spPr bwMode="auto">
          <a:xfrm flipH="1" flipV="1">
            <a:off x="5086385" y="4644332"/>
            <a:ext cx="35512" cy="80812"/>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62" name="Straight Connector 61">
            <a:extLst>
              <a:ext uri="{FF2B5EF4-FFF2-40B4-BE49-F238E27FC236}">
                <a16:creationId xmlns:a16="http://schemas.microsoft.com/office/drawing/2014/main" id="{9FAF8BEE-61F6-897E-AD65-80BC42E076D3}"/>
              </a:ext>
            </a:extLst>
          </p:cNvPr>
          <p:cNvCxnSpPr>
            <a:cxnSpLocks/>
          </p:cNvCxnSpPr>
          <p:nvPr/>
        </p:nvCxnSpPr>
        <p:spPr bwMode="auto">
          <a:xfrm>
            <a:off x="1691680" y="6165304"/>
            <a:ext cx="725001"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03DC0DF8-9567-8380-05DC-1533BF658E13}"/>
              </a:ext>
            </a:extLst>
          </p:cNvPr>
          <p:cNvCxnSpPr>
            <a:cxnSpLocks/>
          </p:cNvCxnSpPr>
          <p:nvPr/>
        </p:nvCxnSpPr>
        <p:spPr bwMode="auto">
          <a:xfrm>
            <a:off x="2644772" y="6165304"/>
            <a:ext cx="725001"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3312" name="Straight Connector 13311">
            <a:extLst>
              <a:ext uri="{FF2B5EF4-FFF2-40B4-BE49-F238E27FC236}">
                <a16:creationId xmlns:a16="http://schemas.microsoft.com/office/drawing/2014/main" id="{B029CCFD-4739-BBD6-7FCA-950E2B14026D}"/>
              </a:ext>
            </a:extLst>
          </p:cNvPr>
          <p:cNvCxnSpPr>
            <a:cxnSpLocks/>
          </p:cNvCxnSpPr>
          <p:nvPr/>
        </p:nvCxnSpPr>
        <p:spPr bwMode="auto">
          <a:xfrm>
            <a:off x="3599892" y="6165304"/>
            <a:ext cx="1260140" cy="0"/>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3315" name="Straight Connector 13314">
            <a:extLst>
              <a:ext uri="{FF2B5EF4-FFF2-40B4-BE49-F238E27FC236}">
                <a16:creationId xmlns:a16="http://schemas.microsoft.com/office/drawing/2014/main" id="{1934CB0A-B00A-2C72-85B3-A0A4DD582DE0}"/>
              </a:ext>
            </a:extLst>
          </p:cNvPr>
          <p:cNvCxnSpPr>
            <a:cxnSpLocks/>
          </p:cNvCxnSpPr>
          <p:nvPr/>
        </p:nvCxnSpPr>
        <p:spPr bwMode="auto">
          <a:xfrm flipV="1">
            <a:off x="4859548" y="6129300"/>
            <a:ext cx="484" cy="36004"/>
          </a:xfrm>
          <a:prstGeom prst="line">
            <a:avLst/>
          </a:prstGeom>
          <a:ln>
            <a:solidFill>
              <a:srgbClr val="74111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3319" name="Text Box 15">
            <a:extLst>
              <a:ext uri="{FF2B5EF4-FFF2-40B4-BE49-F238E27FC236}">
                <a16:creationId xmlns:a16="http://schemas.microsoft.com/office/drawing/2014/main" id="{5875991D-6893-E515-3A1D-024F64839E9E}"/>
              </a:ext>
            </a:extLst>
          </p:cNvPr>
          <p:cNvSpPr txBox="1"/>
          <p:nvPr/>
        </p:nvSpPr>
        <p:spPr>
          <a:xfrm>
            <a:off x="2500115" y="4918858"/>
            <a:ext cx="2257425" cy="4794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b="1" dirty="0">
                <a:ln>
                  <a:noFill/>
                </a:ln>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City of Pollock</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3320" name="Text Box 14">
            <a:extLst>
              <a:ext uri="{FF2B5EF4-FFF2-40B4-BE49-F238E27FC236}">
                <a16:creationId xmlns:a16="http://schemas.microsoft.com/office/drawing/2014/main" id="{1BCFE3FC-AE1E-B3F8-71A0-EE438CE00ECA}"/>
              </a:ext>
            </a:extLst>
          </p:cNvPr>
          <p:cNvSpPr txBox="1"/>
          <p:nvPr/>
        </p:nvSpPr>
        <p:spPr>
          <a:xfrm rot="4002116">
            <a:off x="2183246" y="3430620"/>
            <a:ext cx="777250" cy="3448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D Ave</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3321" name="Text Box 13">
            <a:extLst>
              <a:ext uri="{FF2B5EF4-FFF2-40B4-BE49-F238E27FC236}">
                <a16:creationId xmlns:a16="http://schemas.microsoft.com/office/drawing/2014/main" id="{BE504AC1-D972-A52A-2F52-DD70DAFE514A}"/>
              </a:ext>
            </a:extLst>
          </p:cNvPr>
          <p:cNvSpPr txBox="1"/>
          <p:nvPr/>
        </p:nvSpPr>
        <p:spPr>
          <a:xfrm rot="20384831">
            <a:off x="5062562" y="4185481"/>
            <a:ext cx="1144270" cy="3702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Park St</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3322" name="Text Box 12">
            <a:extLst>
              <a:ext uri="{FF2B5EF4-FFF2-40B4-BE49-F238E27FC236}">
                <a16:creationId xmlns:a16="http://schemas.microsoft.com/office/drawing/2014/main" id="{998D33E9-7FE8-6142-95AC-EC4F1E88E465}"/>
              </a:ext>
            </a:extLst>
          </p:cNvPr>
          <p:cNvSpPr txBox="1"/>
          <p:nvPr/>
        </p:nvSpPr>
        <p:spPr>
          <a:xfrm rot="20332894">
            <a:off x="2055372" y="4375942"/>
            <a:ext cx="1112520" cy="38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Oahe St</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3323" name="Text Box 12">
            <a:extLst>
              <a:ext uri="{FF2B5EF4-FFF2-40B4-BE49-F238E27FC236}">
                <a16:creationId xmlns:a16="http://schemas.microsoft.com/office/drawing/2014/main" id="{18C536B9-A465-D1B8-B6CA-838FC1E1B34F}"/>
              </a:ext>
            </a:extLst>
          </p:cNvPr>
          <p:cNvSpPr txBox="1"/>
          <p:nvPr/>
        </p:nvSpPr>
        <p:spPr>
          <a:xfrm>
            <a:off x="6993280" y="5214369"/>
            <a:ext cx="1112520" cy="38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SD Hwy 10</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3324" name="Text Box 12">
            <a:extLst>
              <a:ext uri="{FF2B5EF4-FFF2-40B4-BE49-F238E27FC236}">
                <a16:creationId xmlns:a16="http://schemas.microsoft.com/office/drawing/2014/main" id="{F5A565B4-171B-7DEF-5EEA-14DC9BD4208D}"/>
              </a:ext>
            </a:extLst>
          </p:cNvPr>
          <p:cNvSpPr txBox="1"/>
          <p:nvPr/>
        </p:nvSpPr>
        <p:spPr>
          <a:xfrm>
            <a:off x="226275" y="5823546"/>
            <a:ext cx="1332144" cy="38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SD Hwy 1804</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3325" name="Text Box 12">
            <a:extLst>
              <a:ext uri="{FF2B5EF4-FFF2-40B4-BE49-F238E27FC236}">
                <a16:creationId xmlns:a16="http://schemas.microsoft.com/office/drawing/2014/main" id="{6CD44D9D-C190-2D93-02D1-3CE1420B1073}"/>
              </a:ext>
            </a:extLst>
          </p:cNvPr>
          <p:cNvSpPr txBox="1"/>
          <p:nvPr/>
        </p:nvSpPr>
        <p:spPr>
          <a:xfrm rot="4036451">
            <a:off x="3686244" y="2957671"/>
            <a:ext cx="1332144" cy="38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SD Hwy 1804</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3326" name="Text Box 14">
            <a:extLst>
              <a:ext uri="{FF2B5EF4-FFF2-40B4-BE49-F238E27FC236}">
                <a16:creationId xmlns:a16="http://schemas.microsoft.com/office/drawing/2014/main" id="{6AAAFFB2-5C28-9B59-57FB-94A755E889C8}"/>
              </a:ext>
            </a:extLst>
          </p:cNvPr>
          <p:cNvSpPr txBox="1"/>
          <p:nvPr/>
        </p:nvSpPr>
        <p:spPr>
          <a:xfrm rot="4002116">
            <a:off x="1354136" y="3721489"/>
            <a:ext cx="777250" cy="3448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E Ave</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3327" name="Text Box 14">
            <a:extLst>
              <a:ext uri="{FF2B5EF4-FFF2-40B4-BE49-F238E27FC236}">
                <a16:creationId xmlns:a16="http://schemas.microsoft.com/office/drawing/2014/main" id="{F7A81261-B940-E1DF-7534-31A04C2E9600}"/>
              </a:ext>
            </a:extLst>
          </p:cNvPr>
          <p:cNvSpPr txBox="1"/>
          <p:nvPr/>
        </p:nvSpPr>
        <p:spPr>
          <a:xfrm rot="4002116">
            <a:off x="3044912" y="3118277"/>
            <a:ext cx="777250" cy="3448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rPr>
              <a:t>C Ave</a:t>
            </a:r>
            <a:endParaRPr lang="en-US" sz="1100" b="1" dirty="0">
              <a:solidFill>
                <a:srgbClr val="741112"/>
              </a:solidFill>
              <a:effectLst/>
              <a:latin typeface="Calibri" panose="020F0502020204030204" pitchFamily="34" charset="0"/>
              <a:ea typeface="Palatino Linotype" panose="02040502050505030304" pitchFamily="18" charset="0"/>
              <a:cs typeface="Calibri" panose="020F0502020204030204" pitchFamily="34" charset="0"/>
            </a:endParaRPr>
          </a:p>
        </p:txBody>
      </p:sp>
    </p:spTree>
    <p:custDataLst>
      <p:tags r:id="rId1"/>
    </p:custDataLst>
  </p:cSld>
  <p:clrMapOvr>
    <a:masterClrMapping/>
  </p:clrMapOvr>
  <p:transition advTm="24406"/>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5EF58A-EEBD-4B9F-B137-4D68236032FA}"/>
              </a:ext>
            </a:extLst>
          </p:cNvPr>
          <p:cNvSpPr/>
          <p:nvPr/>
        </p:nvSpPr>
        <p:spPr>
          <a:xfrm>
            <a:off x="612648" y="1188720"/>
            <a:ext cx="7918704" cy="914400"/>
          </a:xfrm>
          <a:prstGeom prst="rect">
            <a:avLst/>
          </a:prstGeom>
          <a:solidFill>
            <a:srgbClr val="FDB9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07" name="Rectangle 3"/>
          <p:cNvSpPr>
            <a:spLocks noGrp="1" noChangeArrowheads="1"/>
          </p:cNvSpPr>
          <p:nvPr>
            <p:ph type="body" sz="half" idx="1"/>
          </p:nvPr>
        </p:nvSpPr>
        <p:spPr>
          <a:xfrm>
            <a:off x="612648" y="1188720"/>
            <a:ext cx="7918704" cy="914400"/>
          </a:xfrm>
        </p:spPr>
        <p:txBody>
          <a:bodyPr anchor="ctr">
            <a:normAutofit/>
          </a:bodyPr>
          <a:lstStyle/>
          <a:p>
            <a:pPr marL="0" indent="0" algn="ctr" eaLnBrk="1" hangingPunct="1">
              <a:spcBef>
                <a:spcPts val="0"/>
              </a:spcBef>
              <a:spcAft>
                <a:spcPts val="1800"/>
              </a:spcAft>
              <a:buSzPct val="50000"/>
              <a:buNone/>
              <a:defRPr/>
            </a:pPr>
            <a:r>
              <a:rPr lang="en-US" sz="2700" b="1" dirty="0">
                <a:solidFill>
                  <a:srgbClr val="741112"/>
                </a:solidFill>
                <a:latin typeface="Arial (Body)"/>
              </a:rPr>
              <a:t>Manage location and number of access points</a:t>
            </a:r>
          </a:p>
        </p:txBody>
      </p:sp>
      <p:sp>
        <p:nvSpPr>
          <p:cNvPr id="8"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Access Management</a:t>
            </a:r>
          </a:p>
        </p:txBody>
      </p:sp>
      <p:sp>
        <p:nvSpPr>
          <p:cNvPr id="9" name="Text Box 6"/>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14" name="Group 13">
            <a:extLst>
              <a:ext uri="{FF2B5EF4-FFF2-40B4-BE49-F238E27FC236}">
                <a16:creationId xmlns:a16="http://schemas.microsoft.com/office/drawing/2014/main" id="{AC396646-F6A4-4F83-88AB-8FD28F25DE4A}"/>
              </a:ext>
            </a:extLst>
          </p:cNvPr>
          <p:cNvGrpSpPr/>
          <p:nvPr/>
        </p:nvGrpSpPr>
        <p:grpSpPr>
          <a:xfrm>
            <a:off x="612648" y="2057400"/>
            <a:ext cx="3657600" cy="3657600"/>
            <a:chOff x="1028700" y="3724201"/>
            <a:chExt cx="3810000" cy="5467985"/>
          </a:xfrm>
        </p:grpSpPr>
        <p:grpSp>
          <p:nvGrpSpPr>
            <p:cNvPr id="15" name="object 3">
              <a:extLst>
                <a:ext uri="{FF2B5EF4-FFF2-40B4-BE49-F238E27FC236}">
                  <a16:creationId xmlns:a16="http://schemas.microsoft.com/office/drawing/2014/main" id="{EC02EF31-CA6C-4039-BAC4-90E687B9EDF0}"/>
                </a:ext>
              </a:extLst>
            </p:cNvPr>
            <p:cNvGrpSpPr/>
            <p:nvPr/>
          </p:nvGrpSpPr>
          <p:grpSpPr>
            <a:xfrm>
              <a:off x="1028700" y="3724201"/>
              <a:ext cx="3810000" cy="5467985"/>
              <a:chOff x="1028700" y="3724201"/>
              <a:chExt cx="3810000" cy="5467985"/>
            </a:xfrm>
          </p:grpSpPr>
          <p:sp>
            <p:nvSpPr>
              <p:cNvPr id="17" name="object 4">
                <a:extLst>
                  <a:ext uri="{FF2B5EF4-FFF2-40B4-BE49-F238E27FC236}">
                    <a16:creationId xmlns:a16="http://schemas.microsoft.com/office/drawing/2014/main" id="{40C4A9A4-9020-4699-B804-553A8D4E8DE1}"/>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a:p>
            </p:txBody>
          </p:sp>
          <p:sp>
            <p:nvSpPr>
              <p:cNvPr id="18" name="object 5">
                <a:extLst>
                  <a:ext uri="{FF2B5EF4-FFF2-40B4-BE49-F238E27FC236}">
                    <a16:creationId xmlns:a16="http://schemas.microsoft.com/office/drawing/2014/main" id="{C729C38C-DD02-40A3-9D71-16482A72D1EE}"/>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a:ln w="12700">
                <a:solidFill>
                  <a:srgbClr val="741112"/>
                </a:solidFill>
              </a:ln>
            </p:spPr>
            <p:txBody>
              <a:bodyPr wrap="square" lIns="0" tIns="0" rIns="0" bIns="0" rtlCol="0"/>
              <a:lstStyle/>
              <a:p>
                <a:endParaRPr/>
              </a:p>
            </p:txBody>
          </p:sp>
        </p:grpSp>
        <p:sp>
          <p:nvSpPr>
            <p:cNvPr id="16" name="object 15">
              <a:extLst>
                <a:ext uri="{FF2B5EF4-FFF2-40B4-BE49-F238E27FC236}">
                  <a16:creationId xmlns:a16="http://schemas.microsoft.com/office/drawing/2014/main" id="{9FF5D342-8996-4FC6-98FC-4CBE2E688EFB}"/>
                </a:ext>
              </a:extLst>
            </p:cNvPr>
            <p:cNvSpPr txBox="1"/>
            <p:nvPr/>
          </p:nvSpPr>
          <p:spPr>
            <a:xfrm>
              <a:off x="1538096" y="4607579"/>
              <a:ext cx="2791460" cy="2143796"/>
            </a:xfrm>
            <a:prstGeom prst="rect">
              <a:avLst/>
            </a:prstGeom>
          </p:spPr>
          <p:txBody>
            <a:bodyPr vert="horz" wrap="square" lIns="0" tIns="12700" rIns="0" bIns="0" rtlCol="0">
              <a:spAutoFit/>
            </a:bodyPr>
            <a:lstStyle/>
            <a:p>
              <a:pPr algn="ctr">
                <a:lnSpc>
                  <a:spcPct val="100000"/>
                </a:lnSpc>
                <a:spcBef>
                  <a:spcPts val="100"/>
                </a:spcBef>
              </a:pPr>
              <a:r>
                <a:rPr lang="en-US" sz="2600" dirty="0">
                  <a:latin typeface="Calibri" panose="020F0502020204030204" pitchFamily="34" charset="0"/>
                  <a:cs typeface="Calibri" panose="020F0502020204030204" pitchFamily="34" charset="0"/>
                </a:rPr>
                <a:t>Provide safe, efficient access to streets and highways</a:t>
              </a:r>
              <a:endParaRPr sz="26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D247673-D591-4C9E-84BA-87497571A573}"/>
              </a:ext>
            </a:extLst>
          </p:cNvPr>
          <p:cNvGrpSpPr/>
          <p:nvPr/>
        </p:nvGrpSpPr>
        <p:grpSpPr>
          <a:xfrm>
            <a:off x="4873752" y="2057400"/>
            <a:ext cx="3657600" cy="3657600"/>
            <a:chOff x="1028700" y="3724201"/>
            <a:chExt cx="3810000" cy="5467985"/>
          </a:xfrm>
        </p:grpSpPr>
        <p:grpSp>
          <p:nvGrpSpPr>
            <p:cNvPr id="25" name="object 3">
              <a:extLst>
                <a:ext uri="{FF2B5EF4-FFF2-40B4-BE49-F238E27FC236}">
                  <a16:creationId xmlns:a16="http://schemas.microsoft.com/office/drawing/2014/main" id="{11689084-6833-40A6-AF20-F1183B8B09E0}"/>
                </a:ext>
              </a:extLst>
            </p:cNvPr>
            <p:cNvGrpSpPr/>
            <p:nvPr/>
          </p:nvGrpSpPr>
          <p:grpSpPr>
            <a:xfrm>
              <a:off x="1028700" y="3724201"/>
              <a:ext cx="3810000" cy="5467985"/>
              <a:chOff x="1028700" y="3724201"/>
              <a:chExt cx="3810000" cy="5467985"/>
            </a:xfrm>
          </p:grpSpPr>
          <p:sp>
            <p:nvSpPr>
              <p:cNvPr id="27" name="object 4">
                <a:extLst>
                  <a:ext uri="{FF2B5EF4-FFF2-40B4-BE49-F238E27FC236}">
                    <a16:creationId xmlns:a16="http://schemas.microsoft.com/office/drawing/2014/main" id="{5045EB65-C2C7-47D4-B648-4A0E02B689CF}"/>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a:p>
            </p:txBody>
          </p:sp>
          <p:sp>
            <p:nvSpPr>
              <p:cNvPr id="28" name="object 5">
                <a:extLst>
                  <a:ext uri="{FF2B5EF4-FFF2-40B4-BE49-F238E27FC236}">
                    <a16:creationId xmlns:a16="http://schemas.microsoft.com/office/drawing/2014/main" id="{322A6B38-F1EF-4F4B-A6F9-F79C6A699116}"/>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a:ln w="12700">
                <a:solidFill>
                  <a:srgbClr val="741112"/>
                </a:solidFill>
              </a:ln>
            </p:spPr>
            <p:txBody>
              <a:bodyPr wrap="square" lIns="0" tIns="0" rIns="0" bIns="0" rtlCol="0"/>
              <a:lstStyle/>
              <a:p>
                <a:endParaRPr/>
              </a:p>
            </p:txBody>
          </p:sp>
        </p:grpSp>
        <p:sp>
          <p:nvSpPr>
            <p:cNvPr id="26" name="object 15">
              <a:extLst>
                <a:ext uri="{FF2B5EF4-FFF2-40B4-BE49-F238E27FC236}">
                  <a16:creationId xmlns:a16="http://schemas.microsoft.com/office/drawing/2014/main" id="{6028E08A-5716-473C-8C95-562689F033FE}"/>
                </a:ext>
              </a:extLst>
            </p:cNvPr>
            <p:cNvSpPr txBox="1"/>
            <p:nvPr/>
          </p:nvSpPr>
          <p:spPr>
            <a:xfrm>
              <a:off x="1538096" y="4607579"/>
              <a:ext cx="2791460" cy="3029093"/>
            </a:xfrm>
            <a:prstGeom prst="rect">
              <a:avLst/>
            </a:prstGeom>
          </p:spPr>
          <p:txBody>
            <a:bodyPr vert="horz" wrap="square" lIns="0" tIns="12700" rIns="0" bIns="0" rtlCol="0">
              <a:spAutoFit/>
            </a:bodyPr>
            <a:lstStyle/>
            <a:p>
              <a:pPr algn="ctr">
                <a:lnSpc>
                  <a:spcPct val="100000"/>
                </a:lnSpc>
                <a:spcBef>
                  <a:spcPts val="100"/>
                </a:spcBef>
              </a:pPr>
              <a:r>
                <a:rPr lang="en-US" sz="2600" dirty="0">
                  <a:latin typeface="Calibri" panose="020F0502020204030204" pitchFamily="34" charset="0"/>
                  <a:cs typeface="Calibri" panose="020F0502020204030204" pitchFamily="34" charset="0"/>
                </a:rPr>
                <a:t>Review</a:t>
              </a:r>
            </a:p>
            <a:p>
              <a:pPr algn="ctr">
                <a:lnSpc>
                  <a:spcPct val="100000"/>
                </a:lnSpc>
                <a:spcBef>
                  <a:spcPts val="100"/>
                </a:spcBef>
              </a:pPr>
              <a:r>
                <a:rPr lang="en-US" sz="2600" dirty="0">
                  <a:latin typeface="Calibri" panose="020F0502020204030204" pitchFamily="34" charset="0"/>
                  <a:cs typeface="Calibri" panose="020F0502020204030204" pitchFamily="34" charset="0"/>
                </a:rPr>
                <a:t>Relocating, combining and eliminating access points</a:t>
              </a:r>
              <a:endParaRPr sz="2600" dirty="0">
                <a:latin typeface="Calibri" panose="020F0502020204030204" pitchFamily="34" charset="0"/>
                <a:cs typeface="Calibri" panose="020F0502020204030204" pitchFamily="34" charset="0"/>
              </a:endParaRPr>
            </a:p>
          </p:txBody>
        </p:sp>
      </p:grpSp>
    </p:spTree>
    <p:custDataLst>
      <p:tags r:id="rId1"/>
    </p:custDataLst>
  </p:cSld>
  <p:clrMapOvr>
    <a:masterClrMapping/>
  </p:clrMapOvr>
  <p:transition advTm="89358"/>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ACC877-E694-FAD8-CCBF-DFC1D582A3BB}"/>
              </a:ext>
            </a:extLst>
          </p:cNvPr>
          <p:cNvPicPr>
            <a:picLocks noChangeAspect="1"/>
          </p:cNvPicPr>
          <p:nvPr/>
        </p:nvPicPr>
        <p:blipFill>
          <a:blip r:embed="rId4"/>
          <a:stretch>
            <a:fillRect/>
          </a:stretch>
        </p:blipFill>
        <p:spPr>
          <a:xfrm>
            <a:off x="0" y="998453"/>
            <a:ext cx="9144000" cy="5861198"/>
          </a:xfrm>
          <a:prstGeom prst="rect">
            <a:avLst/>
          </a:prstGeom>
        </p:spPr>
      </p:pic>
      <p:sp>
        <p:nvSpPr>
          <p:cNvPr id="8" name="Rectangle 3"/>
          <p:cNvSpPr txBox="1">
            <a:spLocks noChangeArrowheads="1"/>
          </p:cNvSpPr>
          <p:nvPr/>
        </p:nvSpPr>
        <p:spPr bwMode="auto">
          <a:xfrm>
            <a:off x="457200" y="188640"/>
            <a:ext cx="8229600" cy="1437515"/>
          </a:xfrm>
          <a:prstGeom prst="rect">
            <a:avLst/>
          </a:prstGeom>
          <a:solidFill>
            <a:schemeClr val="tx1"/>
          </a:solidFill>
          <a:ln w="12700">
            <a:solidFill>
              <a:srgbClr val="000000"/>
            </a:solidFill>
          </a:ln>
          <a:effec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Access Management</a:t>
            </a:r>
          </a:p>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B Ave and Summit – NE Corner</a:t>
            </a:r>
          </a:p>
        </p:txBody>
      </p:sp>
      <p:sp>
        <p:nvSpPr>
          <p:cNvPr id="11" name="Rectangle 10">
            <a:extLst>
              <a:ext uri="{FF2B5EF4-FFF2-40B4-BE49-F238E27FC236}">
                <a16:creationId xmlns:a16="http://schemas.microsoft.com/office/drawing/2014/main" id="{00534D74-DB03-5F54-49E4-940499EAAAD1}"/>
              </a:ext>
            </a:extLst>
          </p:cNvPr>
          <p:cNvSpPr/>
          <p:nvPr/>
        </p:nvSpPr>
        <p:spPr>
          <a:xfrm>
            <a:off x="3671900" y="3486819"/>
            <a:ext cx="432048" cy="75608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4418E1-9A8A-E1EF-C5D6-D65DE49DF34F}"/>
              </a:ext>
            </a:extLst>
          </p:cNvPr>
          <p:cNvSpPr/>
          <p:nvPr/>
        </p:nvSpPr>
        <p:spPr>
          <a:xfrm>
            <a:off x="4860032" y="3933056"/>
            <a:ext cx="846093" cy="3600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9705DF9-09F6-6301-C6B6-972221D297E0}"/>
              </a:ext>
            </a:extLst>
          </p:cNvPr>
          <p:cNvSpPr txBox="1"/>
          <p:nvPr/>
        </p:nvSpPr>
        <p:spPr>
          <a:xfrm>
            <a:off x="6400491" y="2353208"/>
            <a:ext cx="1887633" cy="646331"/>
          </a:xfrm>
          <a:prstGeom prst="rect">
            <a:avLst/>
          </a:prstGeom>
          <a:solidFill>
            <a:schemeClr val="tx1"/>
          </a:solidFill>
          <a:ln w="38100">
            <a:solidFill>
              <a:srgbClr val="FF0000"/>
            </a:solidFill>
          </a:ln>
        </p:spPr>
        <p:txBody>
          <a:bodyPr wrap="none" rtlCol="0">
            <a:spAutoFit/>
          </a:bodyPr>
          <a:lstStyle/>
          <a:p>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New Commercial </a:t>
            </a:r>
          </a:p>
          <a:p>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Entrance Location</a:t>
            </a:r>
          </a:p>
        </p:txBody>
      </p:sp>
      <p:cxnSp>
        <p:nvCxnSpPr>
          <p:cNvPr id="20" name="Straight Arrow Connector 19">
            <a:extLst>
              <a:ext uri="{FF2B5EF4-FFF2-40B4-BE49-F238E27FC236}">
                <a16:creationId xmlns:a16="http://schemas.microsoft.com/office/drawing/2014/main" id="{6B95A84A-C2B8-138B-14AA-BE181FC5AB26}"/>
              </a:ext>
            </a:extLst>
          </p:cNvPr>
          <p:cNvCxnSpPr>
            <a:stCxn id="13" idx="1"/>
            <a:endCxn id="12" idx="0"/>
          </p:cNvCxnSpPr>
          <p:nvPr/>
        </p:nvCxnSpPr>
        <p:spPr>
          <a:xfrm flipH="1">
            <a:off x="5283079" y="2676374"/>
            <a:ext cx="1117412" cy="1256682"/>
          </a:xfrm>
          <a:prstGeom prst="straightConnector1">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1F4B8EB-4314-59DC-73D4-47A728D9F40F}"/>
              </a:ext>
            </a:extLst>
          </p:cNvPr>
          <p:cNvSpPr txBox="1"/>
          <p:nvPr/>
        </p:nvSpPr>
        <p:spPr>
          <a:xfrm>
            <a:off x="956420" y="2233321"/>
            <a:ext cx="3135025" cy="646331"/>
          </a:xfrm>
          <a:prstGeom prst="rect">
            <a:avLst/>
          </a:prstGeom>
          <a:solidFill>
            <a:schemeClr val="tx1"/>
          </a:solidFill>
          <a:ln w="38100">
            <a:solidFill>
              <a:srgbClr val="FF0000"/>
            </a:solidFill>
          </a:ln>
        </p:spPr>
        <p:txBody>
          <a:bodyPr wrap="none" rtlCol="0">
            <a:spAutoFit/>
          </a:bodyPr>
          <a:lstStyle/>
          <a:p>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Remove Commercial</a:t>
            </a:r>
          </a:p>
          <a:p>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Entrance and connect sidewalk</a:t>
            </a:r>
          </a:p>
        </p:txBody>
      </p:sp>
      <p:cxnSp>
        <p:nvCxnSpPr>
          <p:cNvPr id="22" name="Straight Arrow Connector 21">
            <a:extLst>
              <a:ext uri="{FF2B5EF4-FFF2-40B4-BE49-F238E27FC236}">
                <a16:creationId xmlns:a16="http://schemas.microsoft.com/office/drawing/2014/main" id="{7A03FA75-3D2A-27C6-9E17-4FEB092ADB11}"/>
              </a:ext>
            </a:extLst>
          </p:cNvPr>
          <p:cNvCxnSpPr>
            <a:cxnSpLocks/>
            <a:stCxn id="21" idx="2"/>
            <a:endCxn id="11" idx="1"/>
          </p:cNvCxnSpPr>
          <p:nvPr/>
        </p:nvCxnSpPr>
        <p:spPr>
          <a:xfrm>
            <a:off x="2523933" y="2879652"/>
            <a:ext cx="1147967" cy="985209"/>
          </a:xfrm>
          <a:prstGeom prst="straightConnector1">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95881173"/>
      </p:ext>
    </p:extLst>
  </p:cSld>
  <p:clrMapOvr>
    <a:masterClrMapping/>
  </p:clrMapOvr>
  <p:transition advTm="89358"/>
</p:sld>
</file>

<file path=ppt/tags/tag1.xml><?xml version="1.0" encoding="utf-8"?>
<p:tagLst xmlns:a="http://schemas.openxmlformats.org/drawingml/2006/main" xmlns:r="http://schemas.openxmlformats.org/officeDocument/2006/relationships" xmlns:p="http://schemas.openxmlformats.org/presentationml/2006/main">
  <p:tag name="TIMING" val="|17.3|9|6.2"/>
</p:tagLst>
</file>

<file path=ppt/tags/tag10.xml><?xml version="1.0" encoding="utf-8"?>
<p:tagLst xmlns:a="http://schemas.openxmlformats.org/drawingml/2006/main" xmlns:r="http://schemas.openxmlformats.org/officeDocument/2006/relationships" xmlns:p="http://schemas.openxmlformats.org/presentationml/2006/main">
  <p:tag name="TIMING" val="|1.6|19.2|10.2|8.7"/>
</p:tagLst>
</file>

<file path=ppt/tags/tag2.xml><?xml version="1.0" encoding="utf-8"?>
<p:tagLst xmlns:a="http://schemas.openxmlformats.org/drawingml/2006/main" xmlns:r="http://schemas.openxmlformats.org/officeDocument/2006/relationships" xmlns:p="http://schemas.openxmlformats.org/presentationml/2006/main">
  <p:tag name="TIMING" val="|17.3|9|6.2"/>
</p:tagLst>
</file>

<file path=ppt/tags/tag3.xml><?xml version="1.0" encoding="utf-8"?>
<p:tagLst xmlns:a="http://schemas.openxmlformats.org/drawingml/2006/main" xmlns:r="http://schemas.openxmlformats.org/officeDocument/2006/relationships" xmlns:p="http://schemas.openxmlformats.org/presentationml/2006/main">
  <p:tag name="TIMING" val="|2.8|7.8"/>
</p:tagLst>
</file>

<file path=ppt/tags/tag4.xml><?xml version="1.0" encoding="utf-8"?>
<p:tagLst xmlns:a="http://schemas.openxmlformats.org/drawingml/2006/main" xmlns:r="http://schemas.openxmlformats.org/officeDocument/2006/relationships" xmlns:p="http://schemas.openxmlformats.org/presentationml/2006/main">
  <p:tag name="TIMING" val="|5.5|45.6|9.6|20.8"/>
</p:tagLst>
</file>

<file path=ppt/tags/tag5.xml><?xml version="1.0" encoding="utf-8"?>
<p:tagLst xmlns:a="http://schemas.openxmlformats.org/drawingml/2006/main" xmlns:r="http://schemas.openxmlformats.org/officeDocument/2006/relationships" xmlns:p="http://schemas.openxmlformats.org/presentationml/2006/main">
  <p:tag name="TIMING" val="|5.5|45.6|9.6|20.8"/>
</p:tagLst>
</file>

<file path=ppt/tags/tag6.xml><?xml version="1.0" encoding="utf-8"?>
<p:tagLst xmlns:a="http://schemas.openxmlformats.org/drawingml/2006/main" xmlns:r="http://schemas.openxmlformats.org/officeDocument/2006/relationships" xmlns:p="http://schemas.openxmlformats.org/presentationml/2006/main">
  <p:tag name="TIMING" val="|1.6|19.2|10.2|8.7"/>
</p:tagLst>
</file>

<file path=ppt/tags/tag7.xml><?xml version="1.0" encoding="utf-8"?>
<p:tagLst xmlns:a="http://schemas.openxmlformats.org/drawingml/2006/main" xmlns:r="http://schemas.openxmlformats.org/officeDocument/2006/relationships" xmlns:p="http://schemas.openxmlformats.org/presentationml/2006/main">
  <p:tag name="TIMING" val="|1.6|19.2|10.2|8.7"/>
</p:tagLst>
</file>

<file path=ppt/tags/tag8.xml><?xml version="1.0" encoding="utf-8"?>
<p:tagLst xmlns:a="http://schemas.openxmlformats.org/drawingml/2006/main" xmlns:r="http://schemas.openxmlformats.org/officeDocument/2006/relationships" xmlns:p="http://schemas.openxmlformats.org/presentationml/2006/main">
  <p:tag name="TIMING" val="|1.6|19.2|10.2|8.7"/>
</p:tagLst>
</file>

<file path=ppt/tags/tag9.xml><?xml version="1.0" encoding="utf-8"?>
<p:tagLst xmlns:a="http://schemas.openxmlformats.org/drawingml/2006/main" xmlns:r="http://schemas.openxmlformats.org/officeDocument/2006/relationships" xmlns:p="http://schemas.openxmlformats.org/presentationml/2006/main">
  <p:tag name="TIMING" val="|1.6|19.2|10.2|8.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1">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15024ee-db06-47de-a279-e73461af4c4c" xsi:nil="true"/>
    <Description xmlns="1c1d1cca-b810-4f27-9f84-3a289fb3993b" xsi:nil="true"/>
    <lcf76f155ced4ddcb4097134ff3c332f xmlns="1c1d1cca-b810-4f27-9f84-3a289fb3993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96BB5BAE11D343BF5BAC7CF91FEAFB" ma:contentTypeVersion="17" ma:contentTypeDescription="Create a new document." ma:contentTypeScope="" ma:versionID="d79cdc262fc08437ef4afb38796495b7">
  <xsd:schema xmlns:xsd="http://www.w3.org/2001/XMLSchema" xmlns:xs="http://www.w3.org/2001/XMLSchema" xmlns:p="http://schemas.microsoft.com/office/2006/metadata/properties" xmlns:ns2="cef791ae-a6f5-404f-a6cd-3e61672c8010" xmlns:ns3="1c1d1cca-b810-4f27-9f84-3a289fb3993b" xmlns:ns4="d15024ee-db06-47de-a279-e73461af4c4c" targetNamespace="http://schemas.microsoft.com/office/2006/metadata/properties" ma:root="true" ma:fieldsID="12f3788a64c788e6b0ee4fb0b717d345" ns2:_="" ns3:_="" ns4:_="">
    <xsd:import namespace="cef791ae-a6f5-404f-a6cd-3e61672c8010"/>
    <xsd:import namespace="1c1d1cca-b810-4f27-9f84-3a289fb3993b"/>
    <xsd:import namespace="d15024ee-db06-47de-a279-e73461af4c4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Descriptio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f791ae-a6f5-404f-a6cd-3e61672c80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1d1cca-b810-4f27-9f84-3a289fb3993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Description" ma:index="13" nillable="true" ma:displayName="Description" ma:format="Dropdown" ma:internalName="Description">
      <xsd:simpleType>
        <xsd:restriction base="dms:Text">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3294375-8520-4c51-81be-671e42c4be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5024ee-db06-47de-a279-e73461af4c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daf463e-b1c8-48c8-87cc-a8440ca37f0a}" ma:internalName="TaxCatchAll" ma:showField="CatchAllData" ma:web="d15024ee-db06-47de-a279-e73461af4c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812F14-C01E-4644-8D8F-BD1255FEDE5B}">
  <ds:schemaRefs>
    <ds:schemaRef ds:uri="1c1d1cca-b810-4f27-9f84-3a289fb3993b"/>
    <ds:schemaRef ds:uri="http://purl.org/dc/terms/"/>
    <ds:schemaRef ds:uri="http://schemas.microsoft.com/office/2006/documentManagement/types"/>
    <ds:schemaRef ds:uri="http://www.w3.org/XML/1998/namespace"/>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d15024ee-db06-47de-a279-e73461af4c4c"/>
    <ds:schemaRef ds:uri="cef791ae-a6f5-404f-a6cd-3e61672c8010"/>
  </ds:schemaRefs>
</ds:datastoreItem>
</file>

<file path=customXml/itemProps2.xml><?xml version="1.0" encoding="utf-8"?>
<ds:datastoreItem xmlns:ds="http://schemas.openxmlformats.org/officeDocument/2006/customXml" ds:itemID="{37D5D12B-CC99-4424-B541-AF842A319F5B}"/>
</file>

<file path=customXml/itemProps3.xml><?xml version="1.0" encoding="utf-8"?>
<ds:datastoreItem xmlns:ds="http://schemas.openxmlformats.org/officeDocument/2006/customXml" ds:itemID="{2D36DD0B-E132-4C84-8B31-5B3D57987A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29965</TotalTime>
  <Words>1891</Words>
  <Application>Microsoft Office PowerPoint</Application>
  <PresentationFormat>On-screen Show (4:3)</PresentationFormat>
  <Paragraphs>211</Paragraphs>
  <Slides>20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 (Body)</vt:lpstr>
      <vt:lpstr>Book Antiqua</vt:lpstr>
      <vt:lpstr>Calibri</vt:lpstr>
      <vt:lpstr>Lucida Sans Unicode</vt:lpstr>
      <vt:lpstr>Wingdings</vt:lpstr>
      <vt:lpstr>Wingdings 2</vt:lpstr>
      <vt:lpstr>Wingdings 3</vt: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South Dakota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Reconstruction of Highway 10 in Eureka</dc:title>
  <dc:creator>trpr15230</dc:creator>
  <cp:lastModifiedBy>Richard Sudmeier</cp:lastModifiedBy>
  <cp:revision>900</cp:revision>
  <cp:lastPrinted>2015-02-10T20:59:14Z</cp:lastPrinted>
  <dcterms:created xsi:type="dcterms:W3CDTF">2010-04-16T13:40:17Z</dcterms:created>
  <dcterms:modified xsi:type="dcterms:W3CDTF">2024-02-14T15:53:09Z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0x0101000196BB5BAE11D343BF5BAC7CF91FEAFB</vt:lpwstr>
  </property>
</Properties>
</file>